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sldIdLst>
    <p:sldId id="256" r:id="rId2"/>
    <p:sldId id="257" r:id="rId3"/>
    <p:sldId id="259" r:id="rId4"/>
    <p:sldId id="266" r:id="rId5"/>
    <p:sldId id="267" r:id="rId6"/>
    <p:sldId id="268" r:id="rId7"/>
    <p:sldId id="269" r:id="rId8"/>
    <p:sldId id="263" r:id="rId9"/>
    <p:sldId id="270" r:id="rId10"/>
    <p:sldId id="264"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a:srgbClr val="FF0000"/>
    <a:srgbClr val="0000CC"/>
    <a:srgbClr val="333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8" autoAdjust="0"/>
    <p:restoredTop sz="94660"/>
  </p:normalViewPr>
  <p:slideViewPr>
    <p:cSldViewPr snapToGrid="0">
      <p:cViewPr varScale="1">
        <p:scale>
          <a:sx n="72" d="100"/>
          <a:sy n="72" d="100"/>
        </p:scale>
        <p:origin x="57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png>
</file>

<file path=ppt/media/image10.png>
</file>

<file path=ppt/media/image2.jpg>
</file>

<file path=ppt/media/image3.pn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CE0F307-0FDF-4176-97F8-40E7142457DC}"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1545850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CE0F307-0FDF-4176-97F8-40E7142457DC}"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2847527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CE0F307-0FDF-4176-97F8-40E7142457DC}"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8B2ED48-E24F-4DF5-932A-16DC764EFF1C}"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441700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CE0F307-0FDF-4176-97F8-40E7142457DC}" type="datetimeFigureOut">
              <a:rPr lang="en-IN" smtClean="0"/>
              <a:t>21-04-2023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30521860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CE0F307-0FDF-4176-97F8-40E7142457DC}" type="datetimeFigureOut">
              <a:rPr lang="en-IN" smtClean="0"/>
              <a:t>21-04-2023</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8B2ED48-E24F-4DF5-932A-16DC764EFF1C}"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285610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CE0F307-0FDF-4176-97F8-40E7142457DC}" type="datetimeFigureOut">
              <a:rPr lang="en-IN" smtClean="0"/>
              <a:t>21-04-2023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16762950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E0F307-0FDF-4176-97F8-40E7142457DC}"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34813667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E0F307-0FDF-4176-97F8-40E7142457DC}"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2843097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E0F307-0FDF-4176-97F8-40E7142457DC}"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2675037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CE0F307-0FDF-4176-97F8-40E7142457DC}"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10794239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CE0F307-0FDF-4176-97F8-40E7142457DC}" type="datetimeFigureOut">
              <a:rPr lang="en-IN" smtClean="0"/>
              <a:t>21-04-2023</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1029869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CE0F307-0FDF-4176-97F8-40E7142457DC}" type="datetimeFigureOut">
              <a:rPr lang="en-IN" smtClean="0"/>
              <a:t>21-04-2023</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3591126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CE0F307-0FDF-4176-97F8-40E7142457DC}" type="datetimeFigureOut">
              <a:rPr lang="en-IN" smtClean="0"/>
              <a:t>21-04-2023</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3736477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E0F307-0FDF-4176-97F8-40E7142457DC}" type="datetimeFigureOut">
              <a:rPr lang="en-IN" smtClean="0"/>
              <a:t>21-04-2023</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36974502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CE0F307-0FDF-4176-97F8-40E7142457DC}" type="datetimeFigureOut">
              <a:rPr lang="en-IN" smtClean="0"/>
              <a:t>21-04-2023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1121452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CE0F307-0FDF-4176-97F8-40E7142457DC}" type="datetimeFigureOut">
              <a:rPr lang="en-IN" smtClean="0"/>
              <a:t>21-04-2023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8B2ED48-E24F-4DF5-932A-16DC764EFF1C}" type="slidenum">
              <a:rPr lang="en-IN" smtClean="0"/>
              <a:t>‹#›</a:t>
            </a:fld>
            <a:endParaRPr lang="en-IN"/>
          </a:p>
        </p:txBody>
      </p:sp>
    </p:spTree>
    <p:extLst>
      <p:ext uri="{BB962C8B-B14F-4D97-AF65-F5344CB8AC3E}">
        <p14:creationId xmlns:p14="http://schemas.microsoft.com/office/powerpoint/2010/main" val="2550642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CE0F307-0FDF-4176-97F8-40E7142457DC}" type="datetimeFigureOut">
              <a:rPr lang="en-IN" smtClean="0"/>
              <a:t>21-04-2023</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88B2ED48-E24F-4DF5-932A-16DC764EFF1C}" type="slidenum">
              <a:rPr lang="en-IN" smtClean="0"/>
              <a:t>‹#›</a:t>
            </a:fld>
            <a:endParaRPr lang="en-IN"/>
          </a:p>
        </p:txBody>
      </p:sp>
    </p:spTree>
    <p:extLst>
      <p:ext uri="{BB962C8B-B14F-4D97-AF65-F5344CB8AC3E}">
        <p14:creationId xmlns:p14="http://schemas.microsoft.com/office/powerpoint/2010/main" val="1998174075"/>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hyperlink" Target="https://www.publicdomainpictures.net/en/view-image.php?image=297962&amp;picture=dart-in-dartboard-bullseye"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0240F-F575-384D-E2BF-0B9AE5C3702A}"/>
              </a:ext>
            </a:extLst>
          </p:cNvPr>
          <p:cNvSpPr>
            <a:spLocks noGrp="1"/>
          </p:cNvSpPr>
          <p:nvPr>
            <p:ph type="ctrTitle"/>
          </p:nvPr>
        </p:nvSpPr>
        <p:spPr>
          <a:xfrm>
            <a:off x="2046515" y="2635857"/>
            <a:ext cx="9294812" cy="1333831"/>
          </a:xfrm>
        </p:spPr>
        <p:txBody>
          <a:bodyPr>
            <a:normAutofit/>
          </a:bodyPr>
          <a:lstStyle/>
          <a:p>
            <a:pPr algn="ctr"/>
            <a:r>
              <a:rPr lang="en-US" sz="4400" dirty="0">
                <a:solidFill>
                  <a:srgbClr val="0070C0"/>
                </a:solidFill>
                <a:latin typeface="Algerian" panose="04020705040A02060702" pitchFamily="82" charset="0"/>
              </a:rPr>
              <a:t>        </a:t>
            </a:r>
            <a:r>
              <a:rPr lang="en-US" sz="2200" dirty="0">
                <a:solidFill>
                  <a:srgbClr val="0070C0"/>
                </a:solidFill>
                <a:latin typeface="Algerian" panose="04020705040A02060702" pitchFamily="82" charset="0"/>
              </a:rPr>
              <a:t>HotelStream lining Hospitality: Automating Hotel Management System for Enhanced Customer Experience</a:t>
            </a:r>
            <a:endParaRPr lang="en-IN" sz="2200" dirty="0">
              <a:solidFill>
                <a:srgbClr val="0070C0"/>
              </a:solidFill>
              <a:latin typeface="Algerian" panose="04020705040A02060702" pitchFamily="82" charset="0"/>
            </a:endParaRPr>
          </a:p>
        </p:txBody>
      </p:sp>
      <p:sp>
        <p:nvSpPr>
          <p:cNvPr id="3" name="Subtitle 2">
            <a:extLst>
              <a:ext uri="{FF2B5EF4-FFF2-40B4-BE49-F238E27FC236}">
                <a16:creationId xmlns:a16="http://schemas.microsoft.com/office/drawing/2014/main" id="{997E3CA3-41BE-E2C4-CDD2-75A6DDF887B7}"/>
              </a:ext>
            </a:extLst>
          </p:cNvPr>
          <p:cNvSpPr>
            <a:spLocks noGrp="1"/>
          </p:cNvSpPr>
          <p:nvPr>
            <p:ph type="subTitle" idx="1"/>
          </p:nvPr>
        </p:nvSpPr>
        <p:spPr>
          <a:xfrm>
            <a:off x="2589213" y="4222143"/>
            <a:ext cx="8915399" cy="2101880"/>
          </a:xfrm>
        </p:spPr>
        <p:txBody>
          <a:bodyPr>
            <a:normAutofit fontScale="25000" lnSpcReduction="20000"/>
          </a:bodyPr>
          <a:lstStyle/>
          <a:p>
            <a:pPr>
              <a:lnSpc>
                <a:spcPct val="115000"/>
              </a:lnSpc>
              <a:spcAft>
                <a:spcPts val="1000"/>
              </a:spcAft>
            </a:pPr>
            <a:r>
              <a:rPr lang="en-IN" sz="6400" u="sng" dirty="0">
                <a:solidFill>
                  <a:srgbClr val="002060"/>
                </a:solidFill>
                <a:effectLst/>
                <a:latin typeface="Calibri" panose="020F0502020204030204" pitchFamily="34" charset="0"/>
                <a:ea typeface="Calibri" panose="020F0502020204030204" pitchFamily="34" charset="0"/>
              </a:rPr>
              <a:t>Submitted By</a:t>
            </a:r>
            <a:r>
              <a:rPr lang="en-IN" sz="6400" dirty="0">
                <a:solidFill>
                  <a:srgbClr val="002060"/>
                </a:solidFill>
                <a:effectLst/>
                <a:latin typeface="Calibri" panose="020F0502020204030204" pitchFamily="34" charset="0"/>
                <a:ea typeface="Calibri" panose="020F0502020204030204" pitchFamily="34" charset="0"/>
              </a:rPr>
              <a:t>:</a:t>
            </a:r>
            <a:r>
              <a:rPr lang="en-IN" sz="5600" dirty="0">
                <a:solidFill>
                  <a:srgbClr val="002060"/>
                </a:solidFill>
                <a:effectLst/>
                <a:latin typeface="Calibri" panose="020F0502020204030204" pitchFamily="34" charset="0"/>
                <a:ea typeface="Calibri" panose="020F0502020204030204" pitchFamily="34" charset="0"/>
              </a:rPr>
              <a:t>                                                                                                                          </a:t>
            </a:r>
            <a:r>
              <a:rPr lang="en-IN" sz="6400" u="sng" dirty="0">
                <a:solidFill>
                  <a:srgbClr val="002060"/>
                </a:solidFill>
                <a:effectLst/>
                <a:latin typeface="Calibri" panose="020F0502020204030204" pitchFamily="34" charset="0"/>
                <a:ea typeface="Calibri" panose="020F0502020204030204" pitchFamily="34" charset="0"/>
              </a:rPr>
              <a:t>Submitted To:</a:t>
            </a:r>
          </a:p>
          <a:p>
            <a:pPr>
              <a:lnSpc>
                <a:spcPct val="115000"/>
              </a:lnSpc>
              <a:spcAft>
                <a:spcPts val="1000"/>
              </a:spcAft>
            </a:pPr>
            <a:r>
              <a:rPr lang="en-IN" sz="5600" dirty="0">
                <a:solidFill>
                  <a:srgbClr val="943634"/>
                </a:solidFill>
                <a:effectLst/>
                <a:latin typeface="Calibri" panose="020F0502020204030204" pitchFamily="34" charset="0"/>
                <a:ea typeface="Calibri" panose="020F0502020204030204" pitchFamily="34" charset="0"/>
              </a:rPr>
              <a:t> Aditya Chandrayan(12103164)                                                                                          </a:t>
            </a:r>
            <a:r>
              <a:rPr lang="en-IN" sz="5600" b="1" dirty="0">
                <a:effectLst/>
                <a:latin typeface="Calibri" panose="020F0502020204030204" pitchFamily="34" charset="0"/>
                <a:ea typeface="Calibri" panose="020F0502020204030204" pitchFamily="34" charset="0"/>
              </a:rPr>
              <a:t>Dr. Ranjith Kumar A</a:t>
            </a:r>
            <a:endParaRPr lang="en-IN" sz="5600" dirty="0">
              <a:effectLst/>
              <a:latin typeface="Calibri" panose="020F0502020204030204" pitchFamily="34" charset="0"/>
              <a:ea typeface="Calibri" panose="020F0502020204030204" pitchFamily="34" charset="0"/>
            </a:endParaRPr>
          </a:p>
          <a:p>
            <a:pPr>
              <a:lnSpc>
                <a:spcPct val="115000"/>
              </a:lnSpc>
              <a:spcAft>
                <a:spcPts val="1000"/>
              </a:spcAft>
            </a:pPr>
            <a:r>
              <a:rPr lang="en-IN" sz="5600" dirty="0">
                <a:solidFill>
                  <a:srgbClr val="943634"/>
                </a:solidFill>
                <a:effectLst/>
                <a:latin typeface="Calibri" panose="020F0502020204030204" pitchFamily="34" charset="0"/>
                <a:ea typeface="Calibri" panose="020F0502020204030204" pitchFamily="34" charset="0"/>
              </a:rPr>
              <a:t> Arjun Sharma(12103353)</a:t>
            </a:r>
            <a:endParaRPr lang="en-IN" sz="5600" dirty="0">
              <a:effectLst/>
              <a:latin typeface="Calibri" panose="020F0502020204030204" pitchFamily="34" charset="0"/>
              <a:ea typeface="Calibri" panose="020F0502020204030204" pitchFamily="34" charset="0"/>
            </a:endParaRPr>
          </a:p>
          <a:p>
            <a:pPr>
              <a:lnSpc>
                <a:spcPct val="115000"/>
              </a:lnSpc>
              <a:spcAft>
                <a:spcPts val="1000"/>
              </a:spcAft>
            </a:pPr>
            <a:r>
              <a:rPr lang="en-IN" sz="5600" dirty="0">
                <a:solidFill>
                  <a:srgbClr val="943634"/>
                </a:solidFill>
                <a:effectLst/>
                <a:latin typeface="Calibri" panose="020F0502020204030204" pitchFamily="34" charset="0"/>
                <a:ea typeface="Calibri" panose="020F0502020204030204" pitchFamily="34" charset="0"/>
              </a:rPr>
              <a:t> </a:t>
            </a:r>
            <a:endParaRPr lang="en-IN" sz="5600" dirty="0">
              <a:solidFill>
                <a:srgbClr val="943634"/>
              </a:solidFill>
              <a:latin typeface="Calibri" panose="020F0502020204030204" pitchFamily="34" charset="0"/>
            </a:endParaRPr>
          </a:p>
          <a:p>
            <a:pPr>
              <a:lnSpc>
                <a:spcPct val="115000"/>
              </a:lnSpc>
              <a:spcAft>
                <a:spcPts val="1000"/>
              </a:spcAft>
            </a:pPr>
            <a:endParaRPr lang="en-IN" sz="5600" dirty="0">
              <a:solidFill>
                <a:srgbClr val="943634"/>
              </a:solidFill>
              <a:latin typeface="Calibri" panose="020F0502020204030204" pitchFamily="34" charset="0"/>
            </a:endParaRPr>
          </a:p>
          <a:p>
            <a:pPr>
              <a:lnSpc>
                <a:spcPct val="115000"/>
              </a:lnSpc>
              <a:spcAft>
                <a:spcPts val="1000"/>
              </a:spcAft>
            </a:pPr>
            <a:endParaRPr lang="en-IN" sz="5600" dirty="0">
              <a:solidFill>
                <a:srgbClr val="943634"/>
              </a:solidFill>
              <a:latin typeface="Calibri" panose="020F0502020204030204" pitchFamily="34" charset="0"/>
            </a:endParaRPr>
          </a:p>
          <a:p>
            <a:pPr>
              <a:lnSpc>
                <a:spcPct val="115000"/>
              </a:lnSpc>
              <a:spcAft>
                <a:spcPts val="1000"/>
              </a:spcAft>
            </a:pPr>
            <a:endParaRPr lang="en-IN" sz="5600" dirty="0">
              <a:solidFill>
                <a:srgbClr val="943634"/>
              </a:solidFill>
              <a:latin typeface="Calibri" panose="020F0502020204030204" pitchFamily="34" charset="0"/>
            </a:endParaRPr>
          </a:p>
          <a:p>
            <a:pPr>
              <a:lnSpc>
                <a:spcPct val="115000"/>
              </a:lnSpc>
              <a:spcAft>
                <a:spcPts val="1000"/>
              </a:spcAft>
            </a:pPr>
            <a:endParaRPr lang="en-IN" sz="5600" dirty="0">
              <a:solidFill>
                <a:srgbClr val="943634"/>
              </a:solidFill>
              <a:latin typeface="Calibri" panose="020F0502020204030204" pitchFamily="34" charset="0"/>
            </a:endParaRPr>
          </a:p>
          <a:p>
            <a:pPr>
              <a:lnSpc>
                <a:spcPct val="115000"/>
              </a:lnSpc>
              <a:spcAft>
                <a:spcPts val="1000"/>
              </a:spcAft>
            </a:pPr>
            <a:endParaRPr lang="en-IN" sz="5600" dirty="0">
              <a:solidFill>
                <a:srgbClr val="943634"/>
              </a:solidFill>
              <a:latin typeface="Calibri" panose="020F0502020204030204" pitchFamily="34" charset="0"/>
            </a:endParaRPr>
          </a:p>
          <a:p>
            <a:pPr>
              <a:lnSpc>
                <a:spcPct val="115000"/>
              </a:lnSpc>
              <a:spcAft>
                <a:spcPts val="1000"/>
              </a:spcAft>
            </a:pPr>
            <a:endParaRPr lang="en-IN" sz="5600" dirty="0">
              <a:solidFill>
                <a:srgbClr val="943634"/>
              </a:solidFill>
              <a:latin typeface="Calibri" panose="020F0502020204030204" pitchFamily="34" charset="0"/>
            </a:endParaRPr>
          </a:p>
          <a:p>
            <a:pPr>
              <a:lnSpc>
                <a:spcPct val="115000"/>
              </a:lnSpc>
              <a:spcAft>
                <a:spcPts val="1000"/>
              </a:spcAft>
            </a:pPr>
            <a:endParaRPr lang="en-IN" sz="5600" dirty="0"/>
          </a:p>
          <a:p>
            <a:pPr>
              <a:lnSpc>
                <a:spcPct val="115000"/>
              </a:lnSpc>
              <a:spcAft>
                <a:spcPts val="1000"/>
              </a:spcAft>
            </a:pPr>
            <a:r>
              <a:rPr lang="en-IN" sz="5600" dirty="0">
                <a:solidFill>
                  <a:srgbClr val="002060"/>
                </a:solidFill>
                <a:latin typeface="Calibri" panose="020F0502020204030204" pitchFamily="34" charset="0"/>
                <a:ea typeface="Calibri" panose="020F0502020204030204" pitchFamily="34" charset="0"/>
              </a:rPr>
              <a:t>                                                                                                                                             </a:t>
            </a:r>
            <a:r>
              <a:rPr lang="en-IN" sz="5600" dirty="0">
                <a:solidFill>
                  <a:srgbClr val="002060"/>
                </a:solidFill>
                <a:effectLst/>
                <a:latin typeface="Calibri" panose="020F0502020204030204" pitchFamily="34" charset="0"/>
                <a:ea typeface="Calibri" panose="020F0502020204030204" pitchFamily="34" charset="0"/>
              </a:rPr>
              <a:t> </a:t>
            </a:r>
            <a:endParaRPr lang="en-IN" sz="5600" dirty="0">
              <a:effectLst/>
              <a:latin typeface="Calibri" panose="020F0502020204030204" pitchFamily="34" charset="0"/>
              <a:ea typeface="Calibri" panose="020F0502020204030204" pitchFamily="34" charset="0"/>
            </a:endParaRPr>
          </a:p>
          <a:p>
            <a:pPr>
              <a:lnSpc>
                <a:spcPct val="115000"/>
              </a:lnSpc>
              <a:spcAft>
                <a:spcPts val="1000"/>
              </a:spcAft>
            </a:pPr>
            <a:endParaRPr lang="en-IN" sz="5600" dirty="0"/>
          </a:p>
        </p:txBody>
      </p:sp>
      <p:pic>
        <p:nvPicPr>
          <p:cNvPr id="4" name="Picture 3">
            <a:extLst>
              <a:ext uri="{FF2B5EF4-FFF2-40B4-BE49-F238E27FC236}">
                <a16:creationId xmlns:a16="http://schemas.microsoft.com/office/drawing/2014/main" id="{ED0E431A-4265-E64B-7F58-C10A0A3A3A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4660" y="533977"/>
            <a:ext cx="6492951" cy="2103349"/>
          </a:xfrm>
          <a:prstGeom prst="rect">
            <a:avLst/>
          </a:prstGeom>
        </p:spPr>
      </p:pic>
    </p:spTree>
    <p:extLst>
      <p:ext uri="{BB962C8B-B14F-4D97-AF65-F5344CB8AC3E}">
        <p14:creationId xmlns:p14="http://schemas.microsoft.com/office/powerpoint/2010/main" val="3244352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B23019-EB5C-0A64-1584-5578BF3C0988}"/>
              </a:ext>
            </a:extLst>
          </p:cNvPr>
          <p:cNvSpPr txBox="1"/>
          <p:nvPr/>
        </p:nvSpPr>
        <p:spPr>
          <a:xfrm>
            <a:off x="1970314" y="1106905"/>
            <a:ext cx="8319092" cy="5484322"/>
          </a:xfrm>
          <a:prstGeom prst="rect">
            <a:avLst/>
          </a:prstGeom>
          <a:noFill/>
        </p:spPr>
        <p:txBody>
          <a:bodyPr wrap="square">
            <a:spAutoFit/>
          </a:bodyPr>
          <a:lstStyle/>
          <a:p>
            <a:pPr marL="457200">
              <a:lnSpc>
                <a:spcPct val="115000"/>
              </a:lnSpc>
              <a:spcAft>
                <a:spcPts val="1000"/>
              </a:spcAft>
            </a:pPr>
            <a:r>
              <a:rPr lang="en-IN" sz="3200" b="1" u="sng" dirty="0">
                <a:solidFill>
                  <a:srgbClr val="C00000"/>
                </a:solidFill>
                <a:effectLst/>
                <a:latin typeface="Calibri" panose="020F0502020204030204" pitchFamily="34" charset="0"/>
                <a:ea typeface="Calibri" panose="020F0502020204030204" pitchFamily="34" charset="0"/>
              </a:rPr>
              <a:t>Conclusion</a:t>
            </a:r>
            <a:r>
              <a:rPr lang="en-IN" sz="3200" b="1" u="sng" dirty="0">
                <a:solidFill>
                  <a:srgbClr val="00B050"/>
                </a:solidFill>
                <a:effectLst/>
                <a:latin typeface="Calibri" panose="020F0502020204030204" pitchFamily="34" charset="0"/>
                <a:ea typeface="Calibri" panose="020F0502020204030204" pitchFamily="34" charset="0"/>
              </a:rPr>
              <a:t> </a:t>
            </a:r>
            <a:endParaRPr lang="en-IN" sz="1200" b="1" dirty="0">
              <a:solidFill>
                <a:srgbClr val="00B050"/>
              </a:solidFill>
              <a:effectLst/>
              <a:latin typeface="Calibri" panose="020F0502020204030204" pitchFamily="34" charset="0"/>
              <a:ea typeface="Calibri" panose="020F0502020204030204" pitchFamily="34" charset="0"/>
            </a:endParaRPr>
          </a:p>
          <a:p>
            <a:pPr marL="457200">
              <a:lnSpc>
                <a:spcPct val="115000"/>
              </a:lnSpc>
              <a:spcAft>
                <a:spcPts val="1000"/>
              </a:spcAft>
            </a:pPr>
            <a:r>
              <a:rPr lang="en-IN" dirty="0">
                <a:solidFill>
                  <a:srgbClr val="000000"/>
                </a:solidFill>
                <a:effectLst/>
                <a:latin typeface="Calibri" panose="020F0502020204030204" pitchFamily="34" charset="0"/>
                <a:ea typeface="Calibri" panose="020F0502020204030204" pitchFamily="34" charset="0"/>
              </a:rPr>
              <a:t>In conclusion, the development of a hotel booking management system is a complex task that requires a range of technical skills and expertise. However, a well-designed system can offer many benefits to hotel businesses, including improved booking efficiency, better inventory management, and increased revenue.</a:t>
            </a:r>
          </a:p>
          <a:p>
            <a:pPr marL="457200">
              <a:lnSpc>
                <a:spcPct val="115000"/>
              </a:lnSpc>
              <a:spcAft>
                <a:spcPts val="1000"/>
              </a:spcAft>
            </a:pPr>
            <a:r>
              <a:rPr lang="en-IN" dirty="0">
                <a:solidFill>
                  <a:srgbClr val="000000"/>
                </a:solidFill>
                <a:effectLst/>
                <a:latin typeface="Calibri" panose="020F0502020204030204" pitchFamily="34" charset="0"/>
                <a:ea typeface="Calibri" panose="020F0502020204030204" pitchFamily="34" charset="0"/>
              </a:rPr>
              <a:t>Through the development process, it is important to consider the specific needs of the hotel business and its customers. Key features such as online booking, real-time availability, and automated notifications can enhance the user experience and increase customer satisfaction . It is also important to consider potential challenges such as data security, scalability, and system integration when designing and implementing the system . Overall, a hotel booking management system in Java can be a valuable tool for streamlining hotel operations, improving customer service, and driving business growth.</a:t>
            </a:r>
          </a:p>
          <a:p>
            <a:pPr marL="457200">
              <a:lnSpc>
                <a:spcPct val="115000"/>
              </a:lnSpc>
              <a:spcAft>
                <a:spcPts val="1000"/>
              </a:spcAft>
            </a:pPr>
            <a:r>
              <a:rPr lang="en-IN" dirty="0">
                <a:solidFill>
                  <a:srgbClr val="000000"/>
                </a:solidFill>
                <a:effectLst/>
                <a:latin typeface="Calibri" panose="020F0502020204030204" pitchFamily="34" charset="0"/>
                <a:ea typeface="Calibri" panose="020F0502020204030204" pitchFamily="34" charset="0"/>
              </a:rPr>
              <a:t> </a:t>
            </a:r>
          </a:p>
        </p:txBody>
      </p:sp>
    </p:spTree>
    <p:extLst>
      <p:ext uri="{BB962C8B-B14F-4D97-AF65-F5344CB8AC3E}">
        <p14:creationId xmlns:p14="http://schemas.microsoft.com/office/powerpoint/2010/main" val="3596944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8366515-036B-1C16-1266-7EB51EA88C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98230" y="1192730"/>
            <a:ext cx="4196615" cy="4196615"/>
          </a:xfrm>
          <a:prstGeom prst="rect">
            <a:avLst/>
          </a:prstGeom>
        </p:spPr>
      </p:pic>
    </p:spTree>
    <p:extLst>
      <p:ext uri="{BB962C8B-B14F-4D97-AF65-F5344CB8AC3E}">
        <p14:creationId xmlns:p14="http://schemas.microsoft.com/office/powerpoint/2010/main" val="4253089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398C59F-5A18-487B-91D6-B955AACF2E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1" name="Freeform 11">
              <a:extLst>
                <a:ext uri="{FF2B5EF4-FFF2-40B4-BE49-F238E27FC236}">
                  <a16:creationId xmlns:a16="http://schemas.microsoft.com/office/drawing/2014/main" id="{0557FAFE-C7C3-47EC-A4F5-9B21663192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2" name="Freeform 12">
              <a:extLst>
                <a:ext uri="{FF2B5EF4-FFF2-40B4-BE49-F238E27FC236}">
                  <a16:creationId xmlns:a16="http://schemas.microsoft.com/office/drawing/2014/main" id="{95BC28FB-3882-4674-9D79-EA58BEB7C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3" name="Freeform 13">
              <a:extLst>
                <a:ext uri="{FF2B5EF4-FFF2-40B4-BE49-F238E27FC236}">
                  <a16:creationId xmlns:a16="http://schemas.microsoft.com/office/drawing/2014/main" id="{9C6EC892-83F9-402F-8552-0AD7C0556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4" name="Freeform 14">
              <a:extLst>
                <a:ext uri="{FF2B5EF4-FFF2-40B4-BE49-F238E27FC236}">
                  <a16:creationId xmlns:a16="http://schemas.microsoft.com/office/drawing/2014/main" id="{18387766-037C-4EF0-8471-D19CBF2A4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5" name="Freeform 15">
              <a:extLst>
                <a:ext uri="{FF2B5EF4-FFF2-40B4-BE49-F238E27FC236}">
                  <a16:creationId xmlns:a16="http://schemas.microsoft.com/office/drawing/2014/main" id="{1E364F38-6F3A-476A-93E6-962EA817C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6" name="Freeform 16">
              <a:extLst>
                <a:ext uri="{FF2B5EF4-FFF2-40B4-BE49-F238E27FC236}">
                  <a16:creationId xmlns:a16="http://schemas.microsoft.com/office/drawing/2014/main" id="{35C335A4-1E67-4293-8BE2-DFB085D4F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7" name="Freeform 17">
              <a:extLst>
                <a:ext uri="{FF2B5EF4-FFF2-40B4-BE49-F238E27FC236}">
                  <a16:creationId xmlns:a16="http://schemas.microsoft.com/office/drawing/2014/main" id="{9A8A0F10-2C98-4297-9F92-5D9553392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8" name="Freeform 18">
              <a:extLst>
                <a:ext uri="{FF2B5EF4-FFF2-40B4-BE49-F238E27FC236}">
                  <a16:creationId xmlns:a16="http://schemas.microsoft.com/office/drawing/2014/main" id="{C3B112A3-006E-4008-A778-DB5F6A09D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9" name="Freeform 19">
              <a:extLst>
                <a:ext uri="{FF2B5EF4-FFF2-40B4-BE49-F238E27FC236}">
                  <a16:creationId xmlns:a16="http://schemas.microsoft.com/office/drawing/2014/main" id="{E5E62767-5C25-4C49-9568-432433A3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20" name="Freeform 20">
              <a:extLst>
                <a:ext uri="{FF2B5EF4-FFF2-40B4-BE49-F238E27FC236}">
                  <a16:creationId xmlns:a16="http://schemas.microsoft.com/office/drawing/2014/main" id="{598EC006-77B1-42BA-B815-66CCB9B170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21" name="Freeform 21">
              <a:extLst>
                <a:ext uri="{FF2B5EF4-FFF2-40B4-BE49-F238E27FC236}">
                  <a16:creationId xmlns:a16="http://schemas.microsoft.com/office/drawing/2014/main" id="{A144ED09-DA06-491D-95A8-AB3DED4329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2" name="Freeform 22">
              <a:extLst>
                <a:ext uri="{FF2B5EF4-FFF2-40B4-BE49-F238E27FC236}">
                  <a16:creationId xmlns:a16="http://schemas.microsoft.com/office/drawing/2014/main" id="{1CB00BD2-11CD-4A38-8F38-02B0D1105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4" name="Group 23">
            <a:extLst>
              <a:ext uri="{FF2B5EF4-FFF2-40B4-BE49-F238E27FC236}">
                <a16:creationId xmlns:a16="http://schemas.microsoft.com/office/drawing/2014/main" id="{520234FB-542E-4550-9C2F-1B56FD41A1C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5" name="Freeform 27">
              <a:extLst>
                <a:ext uri="{FF2B5EF4-FFF2-40B4-BE49-F238E27FC236}">
                  <a16:creationId xmlns:a16="http://schemas.microsoft.com/office/drawing/2014/main" id="{41FCE1F3-DEB3-47CD-90FF-7DABB4AF4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6" name="Freeform 28">
              <a:extLst>
                <a:ext uri="{FF2B5EF4-FFF2-40B4-BE49-F238E27FC236}">
                  <a16:creationId xmlns:a16="http://schemas.microsoft.com/office/drawing/2014/main" id="{5708E488-C19B-452C-B197-6F1C34F6E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7" name="Freeform 29">
              <a:extLst>
                <a:ext uri="{FF2B5EF4-FFF2-40B4-BE49-F238E27FC236}">
                  <a16:creationId xmlns:a16="http://schemas.microsoft.com/office/drawing/2014/main" id="{89D3FD25-890E-4981-A71D-EE796873D7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8" name="Freeform 30">
              <a:extLst>
                <a:ext uri="{FF2B5EF4-FFF2-40B4-BE49-F238E27FC236}">
                  <a16:creationId xmlns:a16="http://schemas.microsoft.com/office/drawing/2014/main" id="{51B5414C-556A-47CB-8EE2-974A85A7A4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9" name="Freeform 31">
              <a:extLst>
                <a:ext uri="{FF2B5EF4-FFF2-40B4-BE49-F238E27FC236}">
                  <a16:creationId xmlns:a16="http://schemas.microsoft.com/office/drawing/2014/main" id="{1C02B20C-2B27-4B75-8AEE-A5D2E2674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30" name="Freeform 32">
              <a:extLst>
                <a:ext uri="{FF2B5EF4-FFF2-40B4-BE49-F238E27FC236}">
                  <a16:creationId xmlns:a16="http://schemas.microsoft.com/office/drawing/2014/main" id="{54427714-F9AA-4F93-BD1D-400F1EA93F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31" name="Freeform 33">
              <a:extLst>
                <a:ext uri="{FF2B5EF4-FFF2-40B4-BE49-F238E27FC236}">
                  <a16:creationId xmlns:a16="http://schemas.microsoft.com/office/drawing/2014/main" id="{28A77D6A-9E81-497F-ABCC-2695BB5ADD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2" name="Freeform 34">
              <a:extLst>
                <a:ext uri="{FF2B5EF4-FFF2-40B4-BE49-F238E27FC236}">
                  <a16:creationId xmlns:a16="http://schemas.microsoft.com/office/drawing/2014/main" id="{2A1533BA-1478-4F7C-8E24-3F3E905050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3" name="Freeform 35">
              <a:extLst>
                <a:ext uri="{FF2B5EF4-FFF2-40B4-BE49-F238E27FC236}">
                  <a16:creationId xmlns:a16="http://schemas.microsoft.com/office/drawing/2014/main" id="{39686201-E633-40FD-A80A-1E28AD52E3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4" name="Freeform 36">
              <a:extLst>
                <a:ext uri="{FF2B5EF4-FFF2-40B4-BE49-F238E27FC236}">
                  <a16:creationId xmlns:a16="http://schemas.microsoft.com/office/drawing/2014/main" id="{76A215C2-F590-4938-810B-F8A79366C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5" name="Freeform 37">
              <a:extLst>
                <a:ext uri="{FF2B5EF4-FFF2-40B4-BE49-F238E27FC236}">
                  <a16:creationId xmlns:a16="http://schemas.microsoft.com/office/drawing/2014/main" id="{85F418E7-330D-4002-8EC8-33C1A897FF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6" name="Freeform 38">
              <a:extLst>
                <a:ext uri="{FF2B5EF4-FFF2-40B4-BE49-F238E27FC236}">
                  <a16:creationId xmlns:a16="http://schemas.microsoft.com/office/drawing/2014/main" id="{8FFE669A-54C9-4436-9566-C5A90F16D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38" name="Rectangle 37">
            <a:extLst>
              <a:ext uri="{FF2B5EF4-FFF2-40B4-BE49-F238E27FC236}">
                <a16:creationId xmlns:a16="http://schemas.microsoft.com/office/drawing/2014/main" id="{DE91395A-2D18-4AF6-A0AC-AAA7189FE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40" name="Freeform 11">
            <a:extLst>
              <a:ext uri="{FF2B5EF4-FFF2-40B4-BE49-F238E27FC236}">
                <a16:creationId xmlns:a16="http://schemas.microsoft.com/office/drawing/2014/main" id="{A57352BE-A213-4040-BE8E-D4A925AD9D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useBgFill="1">
        <p:nvSpPr>
          <p:cNvPr id="42" name="Rectangle 41">
            <a:extLst>
              <a:ext uri="{FF2B5EF4-FFF2-40B4-BE49-F238E27FC236}">
                <a16:creationId xmlns:a16="http://schemas.microsoft.com/office/drawing/2014/main" id="{2B258D2B-6AC3-4B3A-A87C-FD7E65178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a:extLst>
              <a:ext uri="{FF2B5EF4-FFF2-40B4-BE49-F238E27FC236}">
                <a16:creationId xmlns:a16="http://schemas.microsoft.com/office/drawing/2014/main" id="{DDCC5B99-A021-15C1-091D-EF41FB5917C8}"/>
              </a:ext>
            </a:extLst>
          </p:cNvPr>
          <p:cNvPicPr>
            <a:picLocks noChangeAspect="1"/>
          </p:cNvPicPr>
          <p:nvPr/>
        </p:nvPicPr>
        <p:blipFill rotWithShape="1">
          <a:blip r:embed="rId2">
            <a:extLst>
              <a:ext uri="{28A0092B-C50C-407E-A947-70E740481C1C}">
                <a14:useLocalDpi xmlns:a14="http://schemas.microsoft.com/office/drawing/2010/main" val="0"/>
              </a:ext>
            </a:extLst>
          </a:blip>
          <a:srcRect l="16313" r="16315" b="2"/>
          <a:stretch/>
        </p:blipFill>
        <p:spPr>
          <a:xfrm>
            <a:off x="1" y="10"/>
            <a:ext cx="7574440" cy="6857990"/>
          </a:xfrm>
          <a:prstGeom prst="rect">
            <a:avLst/>
          </a:prstGeom>
          <a:scene3d>
            <a:camera prst="orthographicFront"/>
            <a:lightRig rig="contrasting" dir="t">
              <a:rot lat="0" lon="0" rev="3000000"/>
            </a:lightRig>
          </a:scene3d>
          <a:sp3d contourW="7620">
            <a:bevelT w="95250" h="31750"/>
            <a:contourClr>
              <a:srgbClr val="333333"/>
            </a:contourClr>
          </a:sp3d>
        </p:spPr>
      </p:pic>
      <p:sp>
        <p:nvSpPr>
          <p:cNvPr id="44" name="Freeform 5">
            <a:extLst>
              <a:ext uri="{FF2B5EF4-FFF2-40B4-BE49-F238E27FC236}">
                <a16:creationId xmlns:a16="http://schemas.microsoft.com/office/drawing/2014/main" id="{8D55DD8B-9BF9-4B91-A22D-2D3F2AEFF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E0EEA336-B4FA-8BDB-00A4-E0F33501ACFE}"/>
              </a:ext>
            </a:extLst>
          </p:cNvPr>
          <p:cNvSpPr txBox="1"/>
          <p:nvPr/>
        </p:nvSpPr>
        <p:spPr>
          <a:xfrm>
            <a:off x="7691417" y="1704156"/>
            <a:ext cx="4371975" cy="4653812"/>
          </a:xfrm>
          <a:prstGeom prst="rect">
            <a:avLst/>
          </a:prstGeom>
        </p:spPr>
        <p:txBody>
          <a:bodyPr vert="horz" lIns="91440" tIns="45720" rIns="91440" bIns="45720" rtlCol="0">
            <a:noAutofit/>
          </a:bodyPr>
          <a:lstStyle/>
          <a:p>
            <a:pPr>
              <a:lnSpc>
                <a:spcPct val="90000"/>
              </a:lnSpc>
              <a:spcBef>
                <a:spcPts val="1000"/>
              </a:spcBef>
              <a:buClr>
                <a:schemeClr val="accent1"/>
              </a:buClr>
              <a:buFont typeface="Wingdings 3" charset="2"/>
              <a:buChar char=""/>
            </a:pPr>
            <a:r>
              <a:rPr lang="en-US" sz="1600" dirty="0">
                <a:solidFill>
                  <a:schemeClr val="tx1">
                    <a:lumMod val="95000"/>
                    <a:lumOff val="5000"/>
                  </a:schemeClr>
                </a:solidFill>
                <a:effectLst/>
              </a:rPr>
              <a:t>The Hotel Booking Management System is a software project developed in Java that provides a user-friendly interface for hotel administrators and guests to manage hotel reservations efficiently. The system allows guests to make reservations, check room availability, and view details about the hotel. It also enables administrators to manage reservations, room availability, pricing, and customer information. The primary goal of the project is to provide a centralized platform that streamlines the booking process and improves the overall efficiency of hotel management. With this system, guests can book their stay easily, and administrators can manage hotel operations efficiently. The Hotel Booking Management System is an excellent tool for the hospitality industry, helping hotels deliver a better experience to their customers.</a:t>
            </a:r>
          </a:p>
        </p:txBody>
      </p:sp>
      <p:sp>
        <p:nvSpPr>
          <p:cNvPr id="2" name="TextBox 1">
            <a:extLst>
              <a:ext uri="{FF2B5EF4-FFF2-40B4-BE49-F238E27FC236}">
                <a16:creationId xmlns:a16="http://schemas.microsoft.com/office/drawing/2014/main" id="{E60ED633-9A70-68A9-9DDB-C51BCBF4812F}"/>
              </a:ext>
            </a:extLst>
          </p:cNvPr>
          <p:cNvSpPr txBox="1"/>
          <p:nvPr/>
        </p:nvSpPr>
        <p:spPr>
          <a:xfrm>
            <a:off x="1678812" y="867434"/>
            <a:ext cx="3113353" cy="480131"/>
          </a:xfrm>
          <a:prstGeom prst="rect">
            <a:avLst/>
          </a:prstGeom>
          <a:noFill/>
        </p:spPr>
        <p:txBody>
          <a:bodyPr wrap="none" rtlCol="0">
            <a:spAutoFit/>
          </a:bodyPr>
          <a:lstStyle/>
          <a:p>
            <a:pPr>
              <a:lnSpc>
                <a:spcPct val="90000"/>
              </a:lnSpc>
              <a:spcBef>
                <a:spcPts val="1000"/>
              </a:spcBef>
              <a:buClr>
                <a:schemeClr val="accent1"/>
              </a:buClr>
              <a:buFont typeface="Wingdings 3" charset="2"/>
              <a:buChar char=""/>
            </a:pPr>
            <a:r>
              <a:rPr lang="en-US" sz="2800" b="1" u="sng" dirty="0">
                <a:solidFill>
                  <a:schemeClr val="tx1">
                    <a:lumMod val="95000"/>
                    <a:lumOff val="5000"/>
                  </a:schemeClr>
                </a:solidFill>
                <a:effectLst/>
              </a:rPr>
              <a:t>INTRODUCTION</a:t>
            </a:r>
          </a:p>
        </p:txBody>
      </p:sp>
    </p:spTree>
    <p:extLst>
      <p:ext uri="{BB962C8B-B14F-4D97-AF65-F5344CB8AC3E}">
        <p14:creationId xmlns:p14="http://schemas.microsoft.com/office/powerpoint/2010/main" val="1145029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3195" name="Group 3194">
            <a:extLst>
              <a:ext uri="{FF2B5EF4-FFF2-40B4-BE49-F238E27FC236}">
                <a16:creationId xmlns:a16="http://schemas.microsoft.com/office/drawing/2014/main" id="{7398C59F-5A18-487B-91D6-B955AACF2E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3196" name="Freeform 11">
              <a:extLst>
                <a:ext uri="{FF2B5EF4-FFF2-40B4-BE49-F238E27FC236}">
                  <a16:creationId xmlns:a16="http://schemas.microsoft.com/office/drawing/2014/main" id="{0557FAFE-C7C3-47EC-A4F5-9B21663192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197" name="Freeform 12">
              <a:extLst>
                <a:ext uri="{FF2B5EF4-FFF2-40B4-BE49-F238E27FC236}">
                  <a16:creationId xmlns:a16="http://schemas.microsoft.com/office/drawing/2014/main" id="{95BC28FB-3882-4674-9D79-EA58BEB7C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198" name="Freeform 13">
              <a:extLst>
                <a:ext uri="{FF2B5EF4-FFF2-40B4-BE49-F238E27FC236}">
                  <a16:creationId xmlns:a16="http://schemas.microsoft.com/office/drawing/2014/main" id="{9C6EC892-83F9-402F-8552-0AD7C0556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3199" name="Freeform 14">
              <a:extLst>
                <a:ext uri="{FF2B5EF4-FFF2-40B4-BE49-F238E27FC236}">
                  <a16:creationId xmlns:a16="http://schemas.microsoft.com/office/drawing/2014/main" id="{18387766-037C-4EF0-8471-D19CBF2A4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3072" name="Freeform 15">
              <a:extLst>
                <a:ext uri="{FF2B5EF4-FFF2-40B4-BE49-F238E27FC236}">
                  <a16:creationId xmlns:a16="http://schemas.microsoft.com/office/drawing/2014/main" id="{1E364F38-6F3A-476A-93E6-962EA817C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3073" name="Freeform 16">
              <a:extLst>
                <a:ext uri="{FF2B5EF4-FFF2-40B4-BE49-F238E27FC236}">
                  <a16:creationId xmlns:a16="http://schemas.microsoft.com/office/drawing/2014/main" id="{35C335A4-1E67-4293-8BE2-DFB085D4F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75" name="Freeform 17">
              <a:extLst>
                <a:ext uri="{FF2B5EF4-FFF2-40B4-BE49-F238E27FC236}">
                  <a16:creationId xmlns:a16="http://schemas.microsoft.com/office/drawing/2014/main" id="{9A8A0F10-2C98-4297-9F92-5D9553392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076" name="Freeform 18">
              <a:extLst>
                <a:ext uri="{FF2B5EF4-FFF2-40B4-BE49-F238E27FC236}">
                  <a16:creationId xmlns:a16="http://schemas.microsoft.com/office/drawing/2014/main" id="{C3B112A3-006E-4008-A778-DB5F6A09D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077" name="Freeform 19">
              <a:extLst>
                <a:ext uri="{FF2B5EF4-FFF2-40B4-BE49-F238E27FC236}">
                  <a16:creationId xmlns:a16="http://schemas.microsoft.com/office/drawing/2014/main" id="{E5E62767-5C25-4C49-9568-432433A3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078" name="Freeform 20">
              <a:extLst>
                <a:ext uri="{FF2B5EF4-FFF2-40B4-BE49-F238E27FC236}">
                  <a16:creationId xmlns:a16="http://schemas.microsoft.com/office/drawing/2014/main" id="{598EC006-77B1-42BA-B815-66CCB9B170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079" name="Freeform 21">
              <a:extLst>
                <a:ext uri="{FF2B5EF4-FFF2-40B4-BE49-F238E27FC236}">
                  <a16:creationId xmlns:a16="http://schemas.microsoft.com/office/drawing/2014/main" id="{A144ED09-DA06-491D-95A8-AB3DED4329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192" name="Freeform 22">
              <a:extLst>
                <a:ext uri="{FF2B5EF4-FFF2-40B4-BE49-F238E27FC236}">
                  <a16:creationId xmlns:a16="http://schemas.microsoft.com/office/drawing/2014/main" id="{1CB00BD2-11CD-4A38-8F38-02B0D1105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3201" name="Group 3200">
            <a:extLst>
              <a:ext uri="{FF2B5EF4-FFF2-40B4-BE49-F238E27FC236}">
                <a16:creationId xmlns:a16="http://schemas.microsoft.com/office/drawing/2014/main" id="{520234FB-542E-4550-9C2F-1B56FD41A1C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3202" name="Freeform 27">
              <a:extLst>
                <a:ext uri="{FF2B5EF4-FFF2-40B4-BE49-F238E27FC236}">
                  <a16:creationId xmlns:a16="http://schemas.microsoft.com/office/drawing/2014/main" id="{41FCE1F3-DEB3-47CD-90FF-7DABB4AF4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3203" name="Freeform 28">
              <a:extLst>
                <a:ext uri="{FF2B5EF4-FFF2-40B4-BE49-F238E27FC236}">
                  <a16:creationId xmlns:a16="http://schemas.microsoft.com/office/drawing/2014/main" id="{5708E488-C19B-452C-B197-6F1C34F6E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3204" name="Freeform 29">
              <a:extLst>
                <a:ext uri="{FF2B5EF4-FFF2-40B4-BE49-F238E27FC236}">
                  <a16:creationId xmlns:a16="http://schemas.microsoft.com/office/drawing/2014/main" id="{89D3FD25-890E-4981-A71D-EE796873D7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3205" name="Freeform 30">
              <a:extLst>
                <a:ext uri="{FF2B5EF4-FFF2-40B4-BE49-F238E27FC236}">
                  <a16:creationId xmlns:a16="http://schemas.microsoft.com/office/drawing/2014/main" id="{51B5414C-556A-47CB-8EE2-974A85A7A4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3206" name="Freeform 31">
              <a:extLst>
                <a:ext uri="{FF2B5EF4-FFF2-40B4-BE49-F238E27FC236}">
                  <a16:creationId xmlns:a16="http://schemas.microsoft.com/office/drawing/2014/main" id="{1C02B20C-2B27-4B75-8AEE-A5D2E2674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3207" name="Freeform 32">
              <a:extLst>
                <a:ext uri="{FF2B5EF4-FFF2-40B4-BE49-F238E27FC236}">
                  <a16:creationId xmlns:a16="http://schemas.microsoft.com/office/drawing/2014/main" id="{54427714-F9AA-4F93-BD1D-400F1EA93F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3208" name="Freeform 33">
              <a:extLst>
                <a:ext uri="{FF2B5EF4-FFF2-40B4-BE49-F238E27FC236}">
                  <a16:creationId xmlns:a16="http://schemas.microsoft.com/office/drawing/2014/main" id="{28A77D6A-9E81-497F-ABCC-2695BB5ADD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209" name="Freeform 34">
              <a:extLst>
                <a:ext uri="{FF2B5EF4-FFF2-40B4-BE49-F238E27FC236}">
                  <a16:creationId xmlns:a16="http://schemas.microsoft.com/office/drawing/2014/main" id="{2A1533BA-1478-4F7C-8E24-3F3E905050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210" name="Freeform 35">
              <a:extLst>
                <a:ext uri="{FF2B5EF4-FFF2-40B4-BE49-F238E27FC236}">
                  <a16:creationId xmlns:a16="http://schemas.microsoft.com/office/drawing/2014/main" id="{39686201-E633-40FD-A80A-1E28AD52E3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211" name="Freeform 36">
              <a:extLst>
                <a:ext uri="{FF2B5EF4-FFF2-40B4-BE49-F238E27FC236}">
                  <a16:creationId xmlns:a16="http://schemas.microsoft.com/office/drawing/2014/main" id="{76A215C2-F590-4938-810B-F8A79366C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212" name="Freeform 37">
              <a:extLst>
                <a:ext uri="{FF2B5EF4-FFF2-40B4-BE49-F238E27FC236}">
                  <a16:creationId xmlns:a16="http://schemas.microsoft.com/office/drawing/2014/main" id="{85F418E7-330D-4002-8EC8-33C1A897FF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213" name="Freeform 38">
              <a:extLst>
                <a:ext uri="{FF2B5EF4-FFF2-40B4-BE49-F238E27FC236}">
                  <a16:creationId xmlns:a16="http://schemas.microsoft.com/office/drawing/2014/main" id="{8FFE669A-54C9-4436-9566-C5A90F16D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3215" name="Rectangle 3214">
            <a:extLst>
              <a:ext uri="{FF2B5EF4-FFF2-40B4-BE49-F238E27FC236}">
                <a16:creationId xmlns:a16="http://schemas.microsoft.com/office/drawing/2014/main" id="{DE91395A-2D18-4AF6-A0AC-AAA7189FE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217" name="Freeform 11">
            <a:extLst>
              <a:ext uri="{FF2B5EF4-FFF2-40B4-BE49-F238E27FC236}">
                <a16:creationId xmlns:a16="http://schemas.microsoft.com/office/drawing/2014/main" id="{A57352BE-A213-4040-BE8E-D4A925AD9D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3" name="TextBox 2">
            <a:extLst>
              <a:ext uri="{FF2B5EF4-FFF2-40B4-BE49-F238E27FC236}">
                <a16:creationId xmlns:a16="http://schemas.microsoft.com/office/drawing/2014/main" id="{6E6C9D36-9737-438A-8CFE-2196819805B6}"/>
              </a:ext>
            </a:extLst>
          </p:cNvPr>
          <p:cNvSpPr txBox="1"/>
          <p:nvPr/>
        </p:nvSpPr>
        <p:spPr>
          <a:xfrm>
            <a:off x="1584338" y="1514594"/>
            <a:ext cx="5835121" cy="3785860"/>
          </a:xfrm>
          <a:prstGeom prst="rect">
            <a:avLst/>
          </a:prstGeom>
        </p:spPr>
        <p:txBody>
          <a:bodyPr vert="horz" lIns="91440" tIns="45720" rIns="91440" bIns="45720" rtlCol="0">
            <a:normAutofit/>
          </a:bodyPr>
          <a:lstStyle/>
          <a:p>
            <a:pPr>
              <a:spcBef>
                <a:spcPts val="1000"/>
              </a:spcBef>
              <a:buClr>
                <a:schemeClr val="accent1"/>
              </a:buClr>
              <a:buFont typeface="Wingdings 3" charset="2"/>
              <a:buChar char=""/>
            </a:pPr>
            <a:r>
              <a:rPr lang="en-US" sz="1700" dirty="0">
                <a:solidFill>
                  <a:schemeClr val="tx1">
                    <a:lumMod val="75000"/>
                    <a:lumOff val="25000"/>
                  </a:schemeClr>
                </a:solidFill>
                <a:effectLst/>
              </a:rPr>
              <a:t> The objective of the hotel booking management project in Java is to create a software system that enables efficient management of hotel reservations and bookings. The system should allow customers to search for available rooms, make reservations, and manage their bookings. It should also enable hotel staff to view and manage reservations, update room availability, and generate reports. The project should be designed to be user-friendly, secure, and scalable, allowing for easy expansion and customization. Additionally, the system should be capable of integrating with other hotel systems, such as payment gateways, to streamline the booking process and improve customer satisfaction.</a:t>
            </a:r>
            <a:endParaRPr lang="en-US" sz="1700" b="1" dirty="0">
              <a:solidFill>
                <a:schemeClr val="tx1">
                  <a:lumMod val="75000"/>
                  <a:lumOff val="25000"/>
                </a:schemeClr>
              </a:solidFill>
              <a:effectLst/>
            </a:endParaRPr>
          </a:p>
        </p:txBody>
      </p:sp>
      <p:pic>
        <p:nvPicPr>
          <p:cNvPr id="3074" name="Picture 2">
            <a:extLst>
              <a:ext uri="{FF2B5EF4-FFF2-40B4-BE49-F238E27FC236}">
                <a16:creationId xmlns:a16="http://schemas.microsoft.com/office/drawing/2014/main" id="{EC0BEA75-3A8A-0C97-F8FB-B18457A8AAB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9253" r="80747"/>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l="11566" r="11566"/>
          <a:stretch/>
        </p:blipFill>
        <p:spPr bwMode="auto">
          <a:xfrm>
            <a:off x="8543516" y="1276893"/>
            <a:ext cx="2873159" cy="373781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0C1C6A1-3DEB-9E32-579E-BC6F2A5F9A87}"/>
              </a:ext>
            </a:extLst>
          </p:cNvPr>
          <p:cNvSpPr txBox="1"/>
          <p:nvPr/>
        </p:nvSpPr>
        <p:spPr>
          <a:xfrm>
            <a:off x="1584338" y="714375"/>
            <a:ext cx="1909497" cy="800219"/>
          </a:xfrm>
          <a:prstGeom prst="rect">
            <a:avLst/>
          </a:prstGeom>
          <a:noFill/>
        </p:spPr>
        <p:txBody>
          <a:bodyPr wrap="none" rtlCol="0">
            <a:spAutoFit/>
          </a:bodyPr>
          <a:lstStyle/>
          <a:p>
            <a:r>
              <a:rPr lang="en-US" sz="2800" b="1" dirty="0"/>
              <a:t>Objective</a:t>
            </a:r>
          </a:p>
          <a:p>
            <a:endParaRPr lang="en-US" dirty="0"/>
          </a:p>
        </p:txBody>
      </p:sp>
    </p:spTree>
    <p:extLst>
      <p:ext uri="{BB962C8B-B14F-4D97-AF65-F5344CB8AC3E}">
        <p14:creationId xmlns:p14="http://schemas.microsoft.com/office/powerpoint/2010/main" val="1225135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85" name="Group 8">
            <a:extLst>
              <a:ext uri="{FF2B5EF4-FFF2-40B4-BE49-F238E27FC236}">
                <a16:creationId xmlns:a16="http://schemas.microsoft.com/office/drawing/2014/main" id="{7398C59F-5A18-487B-91D6-B955AACF2E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0" name="Freeform 11">
              <a:extLst>
                <a:ext uri="{FF2B5EF4-FFF2-40B4-BE49-F238E27FC236}">
                  <a16:creationId xmlns:a16="http://schemas.microsoft.com/office/drawing/2014/main" id="{0557FAFE-C7C3-47EC-A4F5-9B21663192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1" name="Freeform 12">
              <a:extLst>
                <a:ext uri="{FF2B5EF4-FFF2-40B4-BE49-F238E27FC236}">
                  <a16:creationId xmlns:a16="http://schemas.microsoft.com/office/drawing/2014/main" id="{95BC28FB-3882-4674-9D79-EA58BEB7C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2" name="Freeform 13">
              <a:extLst>
                <a:ext uri="{FF2B5EF4-FFF2-40B4-BE49-F238E27FC236}">
                  <a16:creationId xmlns:a16="http://schemas.microsoft.com/office/drawing/2014/main" id="{9C6EC892-83F9-402F-8552-0AD7C0556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3" name="Freeform 14">
              <a:extLst>
                <a:ext uri="{FF2B5EF4-FFF2-40B4-BE49-F238E27FC236}">
                  <a16:creationId xmlns:a16="http://schemas.microsoft.com/office/drawing/2014/main" id="{18387766-037C-4EF0-8471-D19CBF2A4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4" name="Freeform 15">
              <a:extLst>
                <a:ext uri="{FF2B5EF4-FFF2-40B4-BE49-F238E27FC236}">
                  <a16:creationId xmlns:a16="http://schemas.microsoft.com/office/drawing/2014/main" id="{1E364F38-6F3A-476A-93E6-962EA817C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5" name="Freeform 16">
              <a:extLst>
                <a:ext uri="{FF2B5EF4-FFF2-40B4-BE49-F238E27FC236}">
                  <a16:creationId xmlns:a16="http://schemas.microsoft.com/office/drawing/2014/main" id="{35C335A4-1E67-4293-8BE2-DFB085D4F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6" name="Freeform 17">
              <a:extLst>
                <a:ext uri="{FF2B5EF4-FFF2-40B4-BE49-F238E27FC236}">
                  <a16:creationId xmlns:a16="http://schemas.microsoft.com/office/drawing/2014/main" id="{9A8A0F10-2C98-4297-9F92-5D9553392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7" name="Freeform 18">
              <a:extLst>
                <a:ext uri="{FF2B5EF4-FFF2-40B4-BE49-F238E27FC236}">
                  <a16:creationId xmlns:a16="http://schemas.microsoft.com/office/drawing/2014/main" id="{C3B112A3-006E-4008-A778-DB5F6A09D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8" name="Freeform 19">
              <a:extLst>
                <a:ext uri="{FF2B5EF4-FFF2-40B4-BE49-F238E27FC236}">
                  <a16:creationId xmlns:a16="http://schemas.microsoft.com/office/drawing/2014/main" id="{E5E62767-5C25-4C49-9568-432433A3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9" name="Freeform 20">
              <a:extLst>
                <a:ext uri="{FF2B5EF4-FFF2-40B4-BE49-F238E27FC236}">
                  <a16:creationId xmlns:a16="http://schemas.microsoft.com/office/drawing/2014/main" id="{598EC006-77B1-42BA-B815-66CCB9B170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20" name="Freeform 21">
              <a:extLst>
                <a:ext uri="{FF2B5EF4-FFF2-40B4-BE49-F238E27FC236}">
                  <a16:creationId xmlns:a16="http://schemas.microsoft.com/office/drawing/2014/main" id="{A144ED09-DA06-491D-95A8-AB3DED4329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1" name="Freeform 22">
              <a:extLst>
                <a:ext uri="{FF2B5EF4-FFF2-40B4-BE49-F238E27FC236}">
                  <a16:creationId xmlns:a16="http://schemas.microsoft.com/office/drawing/2014/main" id="{1CB00BD2-11CD-4A38-8F38-02B0D1105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6" name="Group 22">
            <a:extLst>
              <a:ext uri="{FF2B5EF4-FFF2-40B4-BE49-F238E27FC236}">
                <a16:creationId xmlns:a16="http://schemas.microsoft.com/office/drawing/2014/main" id="{520234FB-542E-4550-9C2F-1B56FD41A1C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4" name="Freeform 27">
              <a:extLst>
                <a:ext uri="{FF2B5EF4-FFF2-40B4-BE49-F238E27FC236}">
                  <a16:creationId xmlns:a16="http://schemas.microsoft.com/office/drawing/2014/main" id="{41FCE1F3-DEB3-47CD-90FF-7DABB4AF4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5" name="Freeform 28">
              <a:extLst>
                <a:ext uri="{FF2B5EF4-FFF2-40B4-BE49-F238E27FC236}">
                  <a16:creationId xmlns:a16="http://schemas.microsoft.com/office/drawing/2014/main" id="{5708E488-C19B-452C-B197-6F1C34F6E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6" name="Freeform 29">
              <a:extLst>
                <a:ext uri="{FF2B5EF4-FFF2-40B4-BE49-F238E27FC236}">
                  <a16:creationId xmlns:a16="http://schemas.microsoft.com/office/drawing/2014/main" id="{89D3FD25-890E-4981-A71D-EE796873D7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7" name="Freeform 30">
              <a:extLst>
                <a:ext uri="{FF2B5EF4-FFF2-40B4-BE49-F238E27FC236}">
                  <a16:creationId xmlns:a16="http://schemas.microsoft.com/office/drawing/2014/main" id="{51B5414C-556A-47CB-8EE2-974A85A7A4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8" name="Freeform 31">
              <a:extLst>
                <a:ext uri="{FF2B5EF4-FFF2-40B4-BE49-F238E27FC236}">
                  <a16:creationId xmlns:a16="http://schemas.microsoft.com/office/drawing/2014/main" id="{1C02B20C-2B27-4B75-8AEE-A5D2E2674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29" name="Freeform 32">
              <a:extLst>
                <a:ext uri="{FF2B5EF4-FFF2-40B4-BE49-F238E27FC236}">
                  <a16:creationId xmlns:a16="http://schemas.microsoft.com/office/drawing/2014/main" id="{54427714-F9AA-4F93-BD1D-400F1EA93F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30" name="Freeform 33">
              <a:extLst>
                <a:ext uri="{FF2B5EF4-FFF2-40B4-BE49-F238E27FC236}">
                  <a16:creationId xmlns:a16="http://schemas.microsoft.com/office/drawing/2014/main" id="{28A77D6A-9E81-497F-ABCC-2695BB5ADD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1" name="Freeform 34">
              <a:extLst>
                <a:ext uri="{FF2B5EF4-FFF2-40B4-BE49-F238E27FC236}">
                  <a16:creationId xmlns:a16="http://schemas.microsoft.com/office/drawing/2014/main" id="{2A1533BA-1478-4F7C-8E24-3F3E905050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2" name="Freeform 35">
              <a:extLst>
                <a:ext uri="{FF2B5EF4-FFF2-40B4-BE49-F238E27FC236}">
                  <a16:creationId xmlns:a16="http://schemas.microsoft.com/office/drawing/2014/main" id="{39686201-E633-40FD-A80A-1E28AD52E3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3" name="Freeform 36">
              <a:extLst>
                <a:ext uri="{FF2B5EF4-FFF2-40B4-BE49-F238E27FC236}">
                  <a16:creationId xmlns:a16="http://schemas.microsoft.com/office/drawing/2014/main" id="{76A215C2-F590-4938-810B-F8A79366C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4" name="Freeform 37">
              <a:extLst>
                <a:ext uri="{FF2B5EF4-FFF2-40B4-BE49-F238E27FC236}">
                  <a16:creationId xmlns:a16="http://schemas.microsoft.com/office/drawing/2014/main" id="{85F418E7-330D-4002-8EC8-33C1A897FF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5" name="Freeform 38">
              <a:extLst>
                <a:ext uri="{FF2B5EF4-FFF2-40B4-BE49-F238E27FC236}">
                  <a16:creationId xmlns:a16="http://schemas.microsoft.com/office/drawing/2014/main" id="{8FFE669A-54C9-4436-9566-C5A90F16D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87" name="Rectangle 36">
            <a:extLst>
              <a:ext uri="{FF2B5EF4-FFF2-40B4-BE49-F238E27FC236}">
                <a16:creationId xmlns:a16="http://schemas.microsoft.com/office/drawing/2014/main" id="{DE91395A-2D18-4AF6-A0AC-AAA7189FE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8" name="Freeform 6">
            <a:extLst>
              <a:ext uri="{FF2B5EF4-FFF2-40B4-BE49-F238E27FC236}">
                <a16:creationId xmlns:a16="http://schemas.microsoft.com/office/drawing/2014/main" id="{7BD08880-457D-4C62-A3B5-6A9B0878C7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2" name="TextBox 1">
            <a:extLst>
              <a:ext uri="{FF2B5EF4-FFF2-40B4-BE49-F238E27FC236}">
                <a16:creationId xmlns:a16="http://schemas.microsoft.com/office/drawing/2014/main" id="{D1032EC6-EE78-2ED1-7D9E-641BCEC89E00}"/>
              </a:ext>
            </a:extLst>
          </p:cNvPr>
          <p:cNvSpPr txBox="1"/>
          <p:nvPr/>
        </p:nvSpPr>
        <p:spPr>
          <a:xfrm>
            <a:off x="1898690" y="844510"/>
            <a:ext cx="3710018" cy="4169749"/>
          </a:xfrm>
          <a:prstGeom prst="rect">
            <a:avLst/>
          </a:prstGeom>
        </p:spPr>
        <p:txBody>
          <a:bodyPr vert="horz" lIns="91440" tIns="45720" rIns="91440" bIns="45720" rtlCol="0" anchor="b">
            <a:normAutofit/>
          </a:bodyPr>
          <a:lstStyle/>
          <a:p>
            <a:pPr>
              <a:spcBef>
                <a:spcPct val="0"/>
              </a:spcBef>
              <a:spcAft>
                <a:spcPts val="600"/>
              </a:spcAft>
            </a:pPr>
            <a:r>
              <a:rPr lang="en-US" sz="4400" b="1">
                <a:solidFill>
                  <a:schemeClr val="tx1">
                    <a:lumMod val="85000"/>
                    <a:lumOff val="15000"/>
                  </a:schemeClr>
                </a:solidFill>
                <a:latin typeface="+mj-lt"/>
                <a:ea typeface="+mj-ea"/>
                <a:cs typeface="+mj-cs"/>
              </a:rPr>
              <a:t>Modules</a:t>
            </a:r>
          </a:p>
        </p:txBody>
      </p:sp>
      <p:pic>
        <p:nvPicPr>
          <p:cNvPr id="4" name="Picture 3">
            <a:extLst>
              <a:ext uri="{FF2B5EF4-FFF2-40B4-BE49-F238E27FC236}">
                <a16:creationId xmlns:a16="http://schemas.microsoft.com/office/drawing/2014/main" id="{28632B0C-9ED1-44C3-43F0-FE6172C41AD4}"/>
              </a:ext>
            </a:extLst>
          </p:cNvPr>
          <p:cNvPicPr>
            <a:picLocks noChangeAspect="1"/>
          </p:cNvPicPr>
          <p:nvPr/>
        </p:nvPicPr>
        <p:blipFill>
          <a:blip r:embed="rId2">
            <a:extLst>
              <a:ext uri="{28A0092B-C50C-407E-A947-70E740481C1C}">
                <a14:useLocalDpi xmlns:a14="http://schemas.microsoft.com/office/drawing/2010/main" val="0"/>
              </a:ext>
            </a:extLst>
          </a:blip>
          <a:srcRect l="372" r="372"/>
          <a:stretch/>
        </p:blipFill>
        <p:spPr>
          <a:xfrm>
            <a:off x="4977337" y="228600"/>
            <a:ext cx="6115389" cy="6161193"/>
          </a:xfrm>
          <a:prstGeom prst="rect">
            <a:avLst/>
          </a:prstGeom>
        </p:spPr>
      </p:pic>
    </p:spTree>
    <p:extLst>
      <p:ext uri="{BB962C8B-B14F-4D97-AF65-F5344CB8AC3E}">
        <p14:creationId xmlns:p14="http://schemas.microsoft.com/office/powerpoint/2010/main" val="23236992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86" name="Group 49">
            <a:extLst>
              <a:ext uri="{FF2B5EF4-FFF2-40B4-BE49-F238E27FC236}">
                <a16:creationId xmlns:a16="http://schemas.microsoft.com/office/drawing/2014/main" id="{166BF9EE-F7AC-4FA5-AC7E-001B3A642F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51" name="Freeform 11">
              <a:extLst>
                <a:ext uri="{FF2B5EF4-FFF2-40B4-BE49-F238E27FC236}">
                  <a16:creationId xmlns:a16="http://schemas.microsoft.com/office/drawing/2014/main" id="{3B48D182-44E3-4D8B-ACEF-F1A900BE4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52" name="Freeform 12">
              <a:extLst>
                <a:ext uri="{FF2B5EF4-FFF2-40B4-BE49-F238E27FC236}">
                  <a16:creationId xmlns:a16="http://schemas.microsoft.com/office/drawing/2014/main" id="{355A535A-A489-477F-A314-593AA8CAF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53" name="Freeform 13">
              <a:extLst>
                <a:ext uri="{FF2B5EF4-FFF2-40B4-BE49-F238E27FC236}">
                  <a16:creationId xmlns:a16="http://schemas.microsoft.com/office/drawing/2014/main" id="{954C2D4C-FD83-4EF4-9312-04442ABD6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54" name="Freeform 14">
              <a:extLst>
                <a:ext uri="{FF2B5EF4-FFF2-40B4-BE49-F238E27FC236}">
                  <a16:creationId xmlns:a16="http://schemas.microsoft.com/office/drawing/2014/main" id="{C20701C2-CD9A-4698-BC97-E1085820C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55" name="Freeform 15">
              <a:extLst>
                <a:ext uri="{FF2B5EF4-FFF2-40B4-BE49-F238E27FC236}">
                  <a16:creationId xmlns:a16="http://schemas.microsoft.com/office/drawing/2014/main" id="{62575C35-466F-42AE-87A1-D691849AB8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56" name="Freeform 16">
              <a:extLst>
                <a:ext uri="{FF2B5EF4-FFF2-40B4-BE49-F238E27FC236}">
                  <a16:creationId xmlns:a16="http://schemas.microsoft.com/office/drawing/2014/main" id="{58236F37-6119-45AC-80A0-CD2C311B5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57" name="Freeform 17">
              <a:extLst>
                <a:ext uri="{FF2B5EF4-FFF2-40B4-BE49-F238E27FC236}">
                  <a16:creationId xmlns:a16="http://schemas.microsoft.com/office/drawing/2014/main" id="{F3FDD799-39FE-4D6F-9A64-2F472B2150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58" name="Freeform 18">
              <a:extLst>
                <a:ext uri="{FF2B5EF4-FFF2-40B4-BE49-F238E27FC236}">
                  <a16:creationId xmlns:a16="http://schemas.microsoft.com/office/drawing/2014/main" id="{9820D241-1D49-442C-A95A-00BC1BF9E2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59" name="Freeform 19">
              <a:extLst>
                <a:ext uri="{FF2B5EF4-FFF2-40B4-BE49-F238E27FC236}">
                  <a16:creationId xmlns:a16="http://schemas.microsoft.com/office/drawing/2014/main" id="{EBC2197C-B383-4866-8ABD-74222400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60" name="Freeform 20">
              <a:extLst>
                <a:ext uri="{FF2B5EF4-FFF2-40B4-BE49-F238E27FC236}">
                  <a16:creationId xmlns:a16="http://schemas.microsoft.com/office/drawing/2014/main" id="{404B06AA-FC93-4471-9DE4-56A401E70A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61" name="Freeform 21">
              <a:extLst>
                <a:ext uri="{FF2B5EF4-FFF2-40B4-BE49-F238E27FC236}">
                  <a16:creationId xmlns:a16="http://schemas.microsoft.com/office/drawing/2014/main" id="{E580600C-013F-4FAF-8FB7-4CC0FA80A9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62" name="Freeform 22">
              <a:extLst>
                <a:ext uri="{FF2B5EF4-FFF2-40B4-BE49-F238E27FC236}">
                  <a16:creationId xmlns:a16="http://schemas.microsoft.com/office/drawing/2014/main" id="{9BFCF199-64B2-4AEE-88C4-E954ABF362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7" name="Group 63">
            <a:extLst>
              <a:ext uri="{FF2B5EF4-FFF2-40B4-BE49-F238E27FC236}">
                <a16:creationId xmlns:a16="http://schemas.microsoft.com/office/drawing/2014/main" id="{E312DBA5-56D8-42B2-BA94-28168C2A67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65" name="Freeform 27">
              <a:extLst>
                <a:ext uri="{FF2B5EF4-FFF2-40B4-BE49-F238E27FC236}">
                  <a16:creationId xmlns:a16="http://schemas.microsoft.com/office/drawing/2014/main" id="{7AD46C74-3117-46B0-B267-0F61B57CA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66" name="Freeform 28">
              <a:extLst>
                <a:ext uri="{FF2B5EF4-FFF2-40B4-BE49-F238E27FC236}">
                  <a16:creationId xmlns:a16="http://schemas.microsoft.com/office/drawing/2014/main" id="{8C13B810-9664-45D8-8510-D6ED0ADD7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67" name="Freeform 29">
              <a:extLst>
                <a:ext uri="{FF2B5EF4-FFF2-40B4-BE49-F238E27FC236}">
                  <a16:creationId xmlns:a16="http://schemas.microsoft.com/office/drawing/2014/main" id="{10306E52-A922-4458-BCCE-C3C840CC7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68" name="Freeform 30">
              <a:extLst>
                <a:ext uri="{FF2B5EF4-FFF2-40B4-BE49-F238E27FC236}">
                  <a16:creationId xmlns:a16="http://schemas.microsoft.com/office/drawing/2014/main" id="{CB578819-B7E7-4250-932F-52AE2A2A9A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69" name="Freeform 31">
              <a:extLst>
                <a:ext uri="{FF2B5EF4-FFF2-40B4-BE49-F238E27FC236}">
                  <a16:creationId xmlns:a16="http://schemas.microsoft.com/office/drawing/2014/main" id="{454B9C91-B623-424A-B16E-F764F189D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70" name="Freeform 32">
              <a:extLst>
                <a:ext uri="{FF2B5EF4-FFF2-40B4-BE49-F238E27FC236}">
                  <a16:creationId xmlns:a16="http://schemas.microsoft.com/office/drawing/2014/main" id="{EFD03C4A-8484-41E6-B458-032F1DCA7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71" name="Freeform 33">
              <a:extLst>
                <a:ext uri="{FF2B5EF4-FFF2-40B4-BE49-F238E27FC236}">
                  <a16:creationId xmlns:a16="http://schemas.microsoft.com/office/drawing/2014/main" id="{DDC2F3C3-1D4E-4913-9C5C-F9A65B47E5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72" name="Freeform 34">
              <a:extLst>
                <a:ext uri="{FF2B5EF4-FFF2-40B4-BE49-F238E27FC236}">
                  <a16:creationId xmlns:a16="http://schemas.microsoft.com/office/drawing/2014/main" id="{1E15BCA2-2420-4C53-ADE9-40FBAC2384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73" name="Freeform 35">
              <a:extLst>
                <a:ext uri="{FF2B5EF4-FFF2-40B4-BE49-F238E27FC236}">
                  <a16:creationId xmlns:a16="http://schemas.microsoft.com/office/drawing/2014/main" id="{73D5FBF4-7129-4C51-B603-E3BC33419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74" name="Freeform 36">
              <a:extLst>
                <a:ext uri="{FF2B5EF4-FFF2-40B4-BE49-F238E27FC236}">
                  <a16:creationId xmlns:a16="http://schemas.microsoft.com/office/drawing/2014/main" id="{0165B164-CE2A-494C-88FC-507232B37C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75" name="Freeform 37">
              <a:extLst>
                <a:ext uri="{FF2B5EF4-FFF2-40B4-BE49-F238E27FC236}">
                  <a16:creationId xmlns:a16="http://schemas.microsoft.com/office/drawing/2014/main" id="{87F127E5-B10B-4D18-BCF0-E7C3C7F40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76" name="Freeform 38">
              <a:extLst>
                <a:ext uri="{FF2B5EF4-FFF2-40B4-BE49-F238E27FC236}">
                  <a16:creationId xmlns:a16="http://schemas.microsoft.com/office/drawing/2014/main" id="{FC692D59-F28D-4E42-B435-225F2C6CFA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88" name="Rectangle 77">
            <a:extLst>
              <a:ext uri="{FF2B5EF4-FFF2-40B4-BE49-F238E27FC236}">
                <a16:creationId xmlns:a16="http://schemas.microsoft.com/office/drawing/2014/main" id="{1996130F-9AB5-4DE9-8574-3AF891C5C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9" name="Freeform 11">
            <a:extLst>
              <a:ext uri="{FF2B5EF4-FFF2-40B4-BE49-F238E27FC236}">
                <a16:creationId xmlns:a16="http://schemas.microsoft.com/office/drawing/2014/main" id="{7326F4E6-9131-42DA-97B2-0BA8D1E25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2" name="TextBox 1">
            <a:extLst>
              <a:ext uri="{FF2B5EF4-FFF2-40B4-BE49-F238E27FC236}">
                <a16:creationId xmlns:a16="http://schemas.microsoft.com/office/drawing/2014/main" id="{CF4009F4-E6A2-C46E-B69B-693332CA6554}"/>
              </a:ext>
            </a:extLst>
          </p:cNvPr>
          <p:cNvSpPr txBox="1"/>
          <p:nvPr/>
        </p:nvSpPr>
        <p:spPr>
          <a:xfrm>
            <a:off x="1687669" y="624110"/>
            <a:ext cx="4137059" cy="1280890"/>
          </a:xfrm>
          <a:prstGeom prst="rect">
            <a:avLst/>
          </a:prstGeom>
        </p:spPr>
        <p:txBody>
          <a:bodyPr vert="horz" lIns="91440" tIns="45720" rIns="91440" bIns="45720" rtlCol="0" anchor="t">
            <a:normAutofit/>
          </a:bodyPr>
          <a:lstStyle/>
          <a:p>
            <a:pPr>
              <a:spcBef>
                <a:spcPct val="0"/>
              </a:spcBef>
              <a:spcAft>
                <a:spcPts val="600"/>
              </a:spcAft>
            </a:pPr>
            <a:r>
              <a:rPr lang="en-US" sz="3200" b="1">
                <a:solidFill>
                  <a:schemeClr val="tx1">
                    <a:lumMod val="85000"/>
                    <a:lumOff val="15000"/>
                  </a:schemeClr>
                </a:solidFill>
                <a:latin typeface="+mj-lt"/>
                <a:ea typeface="+mj-ea"/>
                <a:cs typeface="+mj-cs"/>
              </a:rPr>
              <a:t>Homepage</a:t>
            </a:r>
          </a:p>
        </p:txBody>
      </p:sp>
      <p:sp>
        <p:nvSpPr>
          <p:cNvPr id="5" name="TextBox 4">
            <a:extLst>
              <a:ext uri="{FF2B5EF4-FFF2-40B4-BE49-F238E27FC236}">
                <a16:creationId xmlns:a16="http://schemas.microsoft.com/office/drawing/2014/main" id="{E35C22BB-99AF-00E3-184E-5CA7A2127209}"/>
              </a:ext>
            </a:extLst>
          </p:cNvPr>
          <p:cNvSpPr txBox="1"/>
          <p:nvPr/>
        </p:nvSpPr>
        <p:spPr>
          <a:xfrm>
            <a:off x="1683956" y="2133600"/>
            <a:ext cx="4140772" cy="3777622"/>
          </a:xfrm>
          <a:prstGeom prst="rect">
            <a:avLst/>
          </a:prstGeom>
        </p:spPr>
        <p:txBody>
          <a:bodyPr vert="horz" lIns="91440" tIns="45720" rIns="91440" bIns="45720" rtlCol="0">
            <a:normAutofit/>
          </a:bodyPr>
          <a:lstStyle/>
          <a:p>
            <a:pPr marL="285750" indent="-285750">
              <a:spcBef>
                <a:spcPts val="1000"/>
              </a:spcBef>
              <a:buClr>
                <a:schemeClr val="accent1"/>
              </a:buClr>
              <a:buFont typeface="Wingdings 3" charset="2"/>
              <a:buChar char=""/>
            </a:pPr>
            <a:r>
              <a:rPr lang="en-US">
                <a:solidFill>
                  <a:srgbClr val="000000"/>
                </a:solidFill>
              </a:rPr>
              <a:t>The user is greeted with home screen first.</a:t>
            </a:r>
          </a:p>
          <a:p>
            <a:pPr marL="285750" indent="-285750">
              <a:spcBef>
                <a:spcPts val="1000"/>
              </a:spcBef>
              <a:buClr>
                <a:schemeClr val="accent1"/>
              </a:buClr>
              <a:buFont typeface="Wingdings 3" charset="2"/>
              <a:buChar char=""/>
            </a:pPr>
            <a:r>
              <a:rPr lang="en-US">
                <a:solidFill>
                  <a:srgbClr val="000000"/>
                </a:solidFill>
              </a:rPr>
              <a:t>The User has two choices:</a:t>
            </a:r>
          </a:p>
          <a:p>
            <a:pPr marL="742950" lvl="1" indent="-285750">
              <a:spcBef>
                <a:spcPts val="1000"/>
              </a:spcBef>
              <a:buClr>
                <a:schemeClr val="accent1"/>
              </a:buClr>
              <a:buFont typeface="Wingdings 3" charset="2"/>
              <a:buChar char=""/>
            </a:pPr>
            <a:r>
              <a:rPr lang="en-US">
                <a:solidFill>
                  <a:srgbClr val="000000"/>
                </a:solidFill>
              </a:rPr>
              <a:t>Check In to The Hotel System</a:t>
            </a:r>
          </a:p>
          <a:p>
            <a:pPr marL="742950" lvl="1" indent="-285750">
              <a:spcBef>
                <a:spcPts val="1000"/>
              </a:spcBef>
              <a:buClr>
                <a:schemeClr val="accent1"/>
              </a:buClr>
              <a:buFont typeface="Wingdings 3" charset="2"/>
              <a:buChar char=""/>
            </a:pPr>
            <a:r>
              <a:rPr lang="en-US">
                <a:solidFill>
                  <a:srgbClr val="000000"/>
                </a:solidFill>
              </a:rPr>
              <a:t>Check Out Of the Hotel System</a:t>
            </a:r>
          </a:p>
        </p:txBody>
      </p:sp>
      <p:pic>
        <p:nvPicPr>
          <p:cNvPr id="4" name="Picture 3" descr="A screenshot of a computer&#10;&#10;Description automatically generated with medium confidence">
            <a:extLst>
              <a:ext uri="{FF2B5EF4-FFF2-40B4-BE49-F238E27FC236}">
                <a16:creationId xmlns:a16="http://schemas.microsoft.com/office/drawing/2014/main" id="{CD2C3728-DAAA-B74C-8CD9-A4F05620BA8D}"/>
              </a:ext>
            </a:extLst>
          </p:cNvPr>
          <p:cNvPicPr>
            <a:picLocks noChangeAspect="1"/>
          </p:cNvPicPr>
          <p:nvPr/>
        </p:nvPicPr>
        <p:blipFill rotWithShape="1">
          <a:blip r:embed="rId2">
            <a:extLst>
              <a:ext uri="{28A0092B-C50C-407E-A947-70E740481C1C}">
                <a14:useLocalDpi xmlns:a14="http://schemas.microsoft.com/office/drawing/2010/main" val="0"/>
              </a:ext>
            </a:extLst>
          </a:blip>
          <a:srcRect l="55233" t="19819" r="22396" b="32163"/>
          <a:stretch/>
        </p:blipFill>
        <p:spPr>
          <a:xfrm>
            <a:off x="6367274" y="714375"/>
            <a:ext cx="3761327" cy="5247747"/>
          </a:xfrm>
          <a:prstGeom prst="rect">
            <a:avLst/>
          </a:prstGeom>
        </p:spPr>
      </p:pic>
    </p:spTree>
    <p:extLst>
      <p:ext uri="{BB962C8B-B14F-4D97-AF65-F5344CB8AC3E}">
        <p14:creationId xmlns:p14="http://schemas.microsoft.com/office/powerpoint/2010/main" val="1726962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86" name="Group 49">
            <a:extLst>
              <a:ext uri="{FF2B5EF4-FFF2-40B4-BE49-F238E27FC236}">
                <a16:creationId xmlns:a16="http://schemas.microsoft.com/office/drawing/2014/main" id="{166BF9EE-F7AC-4FA5-AC7E-001B3A642F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51" name="Freeform 11">
              <a:extLst>
                <a:ext uri="{FF2B5EF4-FFF2-40B4-BE49-F238E27FC236}">
                  <a16:creationId xmlns:a16="http://schemas.microsoft.com/office/drawing/2014/main" id="{3B48D182-44E3-4D8B-ACEF-F1A900BE4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52" name="Freeform 12">
              <a:extLst>
                <a:ext uri="{FF2B5EF4-FFF2-40B4-BE49-F238E27FC236}">
                  <a16:creationId xmlns:a16="http://schemas.microsoft.com/office/drawing/2014/main" id="{355A535A-A489-477F-A314-593AA8CAF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53" name="Freeform 13">
              <a:extLst>
                <a:ext uri="{FF2B5EF4-FFF2-40B4-BE49-F238E27FC236}">
                  <a16:creationId xmlns:a16="http://schemas.microsoft.com/office/drawing/2014/main" id="{954C2D4C-FD83-4EF4-9312-04442ABD6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54" name="Freeform 14">
              <a:extLst>
                <a:ext uri="{FF2B5EF4-FFF2-40B4-BE49-F238E27FC236}">
                  <a16:creationId xmlns:a16="http://schemas.microsoft.com/office/drawing/2014/main" id="{C20701C2-CD9A-4698-BC97-E1085820C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55" name="Freeform 15">
              <a:extLst>
                <a:ext uri="{FF2B5EF4-FFF2-40B4-BE49-F238E27FC236}">
                  <a16:creationId xmlns:a16="http://schemas.microsoft.com/office/drawing/2014/main" id="{62575C35-466F-42AE-87A1-D691849AB8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56" name="Freeform 16">
              <a:extLst>
                <a:ext uri="{FF2B5EF4-FFF2-40B4-BE49-F238E27FC236}">
                  <a16:creationId xmlns:a16="http://schemas.microsoft.com/office/drawing/2014/main" id="{58236F37-6119-45AC-80A0-CD2C311B5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57" name="Freeform 17">
              <a:extLst>
                <a:ext uri="{FF2B5EF4-FFF2-40B4-BE49-F238E27FC236}">
                  <a16:creationId xmlns:a16="http://schemas.microsoft.com/office/drawing/2014/main" id="{F3FDD799-39FE-4D6F-9A64-2F472B2150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58" name="Freeform 18">
              <a:extLst>
                <a:ext uri="{FF2B5EF4-FFF2-40B4-BE49-F238E27FC236}">
                  <a16:creationId xmlns:a16="http://schemas.microsoft.com/office/drawing/2014/main" id="{9820D241-1D49-442C-A95A-00BC1BF9E2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59" name="Freeform 19">
              <a:extLst>
                <a:ext uri="{FF2B5EF4-FFF2-40B4-BE49-F238E27FC236}">
                  <a16:creationId xmlns:a16="http://schemas.microsoft.com/office/drawing/2014/main" id="{EBC2197C-B383-4866-8ABD-74222400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60" name="Freeform 20">
              <a:extLst>
                <a:ext uri="{FF2B5EF4-FFF2-40B4-BE49-F238E27FC236}">
                  <a16:creationId xmlns:a16="http://schemas.microsoft.com/office/drawing/2014/main" id="{404B06AA-FC93-4471-9DE4-56A401E70A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61" name="Freeform 21">
              <a:extLst>
                <a:ext uri="{FF2B5EF4-FFF2-40B4-BE49-F238E27FC236}">
                  <a16:creationId xmlns:a16="http://schemas.microsoft.com/office/drawing/2014/main" id="{E580600C-013F-4FAF-8FB7-4CC0FA80A9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62" name="Freeform 22">
              <a:extLst>
                <a:ext uri="{FF2B5EF4-FFF2-40B4-BE49-F238E27FC236}">
                  <a16:creationId xmlns:a16="http://schemas.microsoft.com/office/drawing/2014/main" id="{9BFCF199-64B2-4AEE-88C4-E954ABF362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7" name="Group 63">
            <a:extLst>
              <a:ext uri="{FF2B5EF4-FFF2-40B4-BE49-F238E27FC236}">
                <a16:creationId xmlns:a16="http://schemas.microsoft.com/office/drawing/2014/main" id="{E312DBA5-56D8-42B2-BA94-28168C2A67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65" name="Freeform 27">
              <a:extLst>
                <a:ext uri="{FF2B5EF4-FFF2-40B4-BE49-F238E27FC236}">
                  <a16:creationId xmlns:a16="http://schemas.microsoft.com/office/drawing/2014/main" id="{7AD46C74-3117-46B0-B267-0F61B57CA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66" name="Freeform 28">
              <a:extLst>
                <a:ext uri="{FF2B5EF4-FFF2-40B4-BE49-F238E27FC236}">
                  <a16:creationId xmlns:a16="http://schemas.microsoft.com/office/drawing/2014/main" id="{8C13B810-9664-45D8-8510-D6ED0ADD7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67" name="Freeform 29">
              <a:extLst>
                <a:ext uri="{FF2B5EF4-FFF2-40B4-BE49-F238E27FC236}">
                  <a16:creationId xmlns:a16="http://schemas.microsoft.com/office/drawing/2014/main" id="{10306E52-A922-4458-BCCE-C3C840CC7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68" name="Freeform 30">
              <a:extLst>
                <a:ext uri="{FF2B5EF4-FFF2-40B4-BE49-F238E27FC236}">
                  <a16:creationId xmlns:a16="http://schemas.microsoft.com/office/drawing/2014/main" id="{CB578819-B7E7-4250-932F-52AE2A2A9A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69" name="Freeform 31">
              <a:extLst>
                <a:ext uri="{FF2B5EF4-FFF2-40B4-BE49-F238E27FC236}">
                  <a16:creationId xmlns:a16="http://schemas.microsoft.com/office/drawing/2014/main" id="{454B9C91-B623-424A-B16E-F764F189D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70" name="Freeform 32">
              <a:extLst>
                <a:ext uri="{FF2B5EF4-FFF2-40B4-BE49-F238E27FC236}">
                  <a16:creationId xmlns:a16="http://schemas.microsoft.com/office/drawing/2014/main" id="{EFD03C4A-8484-41E6-B458-032F1DCA7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71" name="Freeform 33">
              <a:extLst>
                <a:ext uri="{FF2B5EF4-FFF2-40B4-BE49-F238E27FC236}">
                  <a16:creationId xmlns:a16="http://schemas.microsoft.com/office/drawing/2014/main" id="{DDC2F3C3-1D4E-4913-9C5C-F9A65B47E5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72" name="Freeform 34">
              <a:extLst>
                <a:ext uri="{FF2B5EF4-FFF2-40B4-BE49-F238E27FC236}">
                  <a16:creationId xmlns:a16="http://schemas.microsoft.com/office/drawing/2014/main" id="{1E15BCA2-2420-4C53-ADE9-40FBAC2384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73" name="Freeform 35">
              <a:extLst>
                <a:ext uri="{FF2B5EF4-FFF2-40B4-BE49-F238E27FC236}">
                  <a16:creationId xmlns:a16="http://schemas.microsoft.com/office/drawing/2014/main" id="{73D5FBF4-7129-4C51-B603-E3BC33419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74" name="Freeform 36">
              <a:extLst>
                <a:ext uri="{FF2B5EF4-FFF2-40B4-BE49-F238E27FC236}">
                  <a16:creationId xmlns:a16="http://schemas.microsoft.com/office/drawing/2014/main" id="{0165B164-CE2A-494C-88FC-507232B37C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75" name="Freeform 37">
              <a:extLst>
                <a:ext uri="{FF2B5EF4-FFF2-40B4-BE49-F238E27FC236}">
                  <a16:creationId xmlns:a16="http://schemas.microsoft.com/office/drawing/2014/main" id="{87F127E5-B10B-4D18-BCF0-E7C3C7F40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76" name="Freeform 38">
              <a:extLst>
                <a:ext uri="{FF2B5EF4-FFF2-40B4-BE49-F238E27FC236}">
                  <a16:creationId xmlns:a16="http://schemas.microsoft.com/office/drawing/2014/main" id="{FC692D59-F28D-4E42-B435-225F2C6CFA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88" name="Rectangle 77">
            <a:extLst>
              <a:ext uri="{FF2B5EF4-FFF2-40B4-BE49-F238E27FC236}">
                <a16:creationId xmlns:a16="http://schemas.microsoft.com/office/drawing/2014/main" id="{1996130F-9AB5-4DE9-8574-3AF891C5C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9" name="Freeform 11">
            <a:extLst>
              <a:ext uri="{FF2B5EF4-FFF2-40B4-BE49-F238E27FC236}">
                <a16:creationId xmlns:a16="http://schemas.microsoft.com/office/drawing/2014/main" id="{7326F4E6-9131-42DA-97B2-0BA8D1E25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2" name="TextBox 1">
            <a:extLst>
              <a:ext uri="{FF2B5EF4-FFF2-40B4-BE49-F238E27FC236}">
                <a16:creationId xmlns:a16="http://schemas.microsoft.com/office/drawing/2014/main" id="{CF4009F4-E6A2-C46E-B69B-693332CA6554}"/>
              </a:ext>
            </a:extLst>
          </p:cNvPr>
          <p:cNvSpPr txBox="1"/>
          <p:nvPr/>
        </p:nvSpPr>
        <p:spPr>
          <a:xfrm>
            <a:off x="1687669" y="624110"/>
            <a:ext cx="4137059" cy="1280890"/>
          </a:xfrm>
          <a:prstGeom prst="rect">
            <a:avLst/>
          </a:prstGeom>
        </p:spPr>
        <p:txBody>
          <a:bodyPr vert="horz" lIns="91440" tIns="45720" rIns="91440" bIns="45720" rtlCol="0" anchor="t">
            <a:normAutofit/>
          </a:bodyPr>
          <a:lstStyle/>
          <a:p>
            <a:pPr>
              <a:spcBef>
                <a:spcPct val="0"/>
              </a:spcBef>
              <a:spcAft>
                <a:spcPts val="600"/>
              </a:spcAft>
            </a:pPr>
            <a:r>
              <a:rPr lang="en-US" sz="3200" b="1" dirty="0">
                <a:solidFill>
                  <a:schemeClr val="tx1">
                    <a:lumMod val="85000"/>
                    <a:lumOff val="15000"/>
                  </a:schemeClr>
                </a:solidFill>
                <a:latin typeface="+mj-lt"/>
                <a:ea typeface="+mj-ea"/>
                <a:cs typeface="+mj-cs"/>
              </a:rPr>
              <a:t>Check In</a:t>
            </a:r>
          </a:p>
        </p:txBody>
      </p:sp>
      <p:sp>
        <p:nvSpPr>
          <p:cNvPr id="5" name="TextBox 4">
            <a:extLst>
              <a:ext uri="{FF2B5EF4-FFF2-40B4-BE49-F238E27FC236}">
                <a16:creationId xmlns:a16="http://schemas.microsoft.com/office/drawing/2014/main" id="{E35C22BB-99AF-00E3-184E-5CA7A2127209}"/>
              </a:ext>
            </a:extLst>
          </p:cNvPr>
          <p:cNvSpPr txBox="1"/>
          <p:nvPr/>
        </p:nvSpPr>
        <p:spPr>
          <a:xfrm>
            <a:off x="1683956" y="2133600"/>
            <a:ext cx="4140772" cy="3777622"/>
          </a:xfrm>
          <a:prstGeom prst="rect">
            <a:avLst/>
          </a:prstGeom>
        </p:spPr>
        <p:txBody>
          <a:bodyPr vert="horz" lIns="91440" tIns="45720" rIns="91440" bIns="45720" rtlCol="0">
            <a:normAutofit/>
          </a:bodyPr>
          <a:lstStyle/>
          <a:p>
            <a:pPr marL="285750" indent="-285750">
              <a:spcBef>
                <a:spcPts val="1000"/>
              </a:spcBef>
              <a:buClr>
                <a:schemeClr val="accent1"/>
              </a:buClr>
              <a:buFont typeface="Wingdings 3" charset="2"/>
              <a:buChar char=""/>
            </a:pPr>
            <a:r>
              <a:rPr lang="en-US" dirty="0">
                <a:solidFill>
                  <a:srgbClr val="000000"/>
                </a:solidFill>
              </a:rPr>
              <a:t>Upon opting for the Check In Module</a:t>
            </a:r>
          </a:p>
          <a:p>
            <a:pPr marL="285750" indent="-285750">
              <a:spcBef>
                <a:spcPts val="1000"/>
              </a:spcBef>
              <a:buClr>
                <a:schemeClr val="accent1"/>
              </a:buClr>
              <a:buFont typeface="Wingdings 3" charset="2"/>
              <a:buChar char=""/>
            </a:pPr>
            <a:r>
              <a:rPr lang="en-US" dirty="0">
                <a:solidFill>
                  <a:srgbClr val="000000"/>
                </a:solidFill>
              </a:rPr>
              <a:t>The User is asked to put his/her details in the form:</a:t>
            </a:r>
          </a:p>
          <a:p>
            <a:pPr marL="742950" lvl="1" indent="-285750">
              <a:spcBef>
                <a:spcPts val="1000"/>
              </a:spcBef>
              <a:buClr>
                <a:schemeClr val="accent1"/>
              </a:buClr>
              <a:buFont typeface="Wingdings 3" charset="2"/>
              <a:buChar char=""/>
            </a:pPr>
            <a:r>
              <a:rPr lang="en-US" dirty="0">
                <a:solidFill>
                  <a:srgbClr val="000000"/>
                </a:solidFill>
              </a:rPr>
              <a:t>If the room is already reserved the user will be asked to retry again.</a:t>
            </a:r>
          </a:p>
          <a:p>
            <a:pPr marL="742950" lvl="1" indent="-285750">
              <a:spcBef>
                <a:spcPts val="1000"/>
              </a:spcBef>
              <a:buClr>
                <a:schemeClr val="accent1"/>
              </a:buClr>
              <a:buFont typeface="Wingdings 3" charset="2"/>
              <a:buChar char=""/>
            </a:pPr>
            <a:r>
              <a:rPr lang="en-US" dirty="0">
                <a:solidFill>
                  <a:srgbClr val="000000"/>
                </a:solidFill>
              </a:rPr>
              <a:t>Else, the user is successful in reserving the room and registered in the hotel system.</a:t>
            </a:r>
          </a:p>
        </p:txBody>
      </p:sp>
      <p:pic>
        <p:nvPicPr>
          <p:cNvPr id="4" name="Picture 3">
            <a:extLst>
              <a:ext uri="{FF2B5EF4-FFF2-40B4-BE49-F238E27FC236}">
                <a16:creationId xmlns:a16="http://schemas.microsoft.com/office/drawing/2014/main" id="{CD2C3728-DAAA-B74C-8CD9-A4F05620BA8D}"/>
              </a:ext>
            </a:extLst>
          </p:cNvPr>
          <p:cNvPicPr>
            <a:picLocks noChangeAspect="1"/>
          </p:cNvPicPr>
          <p:nvPr/>
        </p:nvPicPr>
        <p:blipFill rotWithShape="1">
          <a:blip r:embed="rId2">
            <a:extLst>
              <a:ext uri="{28A0092B-C50C-407E-A947-70E740481C1C}">
                <a14:useLocalDpi xmlns:a14="http://schemas.microsoft.com/office/drawing/2010/main" val="0"/>
              </a:ext>
            </a:extLst>
          </a:blip>
          <a:srcRect l="58552" t="16258" r="13374" b="50138"/>
          <a:stretch/>
        </p:blipFill>
        <p:spPr>
          <a:xfrm>
            <a:off x="6879283" y="1534885"/>
            <a:ext cx="4137060" cy="3220439"/>
          </a:xfrm>
          <a:prstGeom prst="rect">
            <a:avLst/>
          </a:prstGeom>
        </p:spPr>
      </p:pic>
    </p:spTree>
    <p:extLst>
      <p:ext uri="{BB962C8B-B14F-4D97-AF65-F5344CB8AC3E}">
        <p14:creationId xmlns:p14="http://schemas.microsoft.com/office/powerpoint/2010/main" val="2239759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86" name="Group 49">
            <a:extLst>
              <a:ext uri="{FF2B5EF4-FFF2-40B4-BE49-F238E27FC236}">
                <a16:creationId xmlns:a16="http://schemas.microsoft.com/office/drawing/2014/main" id="{166BF9EE-F7AC-4FA5-AC7E-001B3A642F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51" name="Freeform 11">
              <a:extLst>
                <a:ext uri="{FF2B5EF4-FFF2-40B4-BE49-F238E27FC236}">
                  <a16:creationId xmlns:a16="http://schemas.microsoft.com/office/drawing/2014/main" id="{3B48D182-44E3-4D8B-ACEF-F1A900BE4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52" name="Freeform 12">
              <a:extLst>
                <a:ext uri="{FF2B5EF4-FFF2-40B4-BE49-F238E27FC236}">
                  <a16:creationId xmlns:a16="http://schemas.microsoft.com/office/drawing/2014/main" id="{355A535A-A489-477F-A314-593AA8CAF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53" name="Freeform 13">
              <a:extLst>
                <a:ext uri="{FF2B5EF4-FFF2-40B4-BE49-F238E27FC236}">
                  <a16:creationId xmlns:a16="http://schemas.microsoft.com/office/drawing/2014/main" id="{954C2D4C-FD83-4EF4-9312-04442ABD6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54" name="Freeform 14">
              <a:extLst>
                <a:ext uri="{FF2B5EF4-FFF2-40B4-BE49-F238E27FC236}">
                  <a16:creationId xmlns:a16="http://schemas.microsoft.com/office/drawing/2014/main" id="{C20701C2-CD9A-4698-BC97-E1085820C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55" name="Freeform 15">
              <a:extLst>
                <a:ext uri="{FF2B5EF4-FFF2-40B4-BE49-F238E27FC236}">
                  <a16:creationId xmlns:a16="http://schemas.microsoft.com/office/drawing/2014/main" id="{62575C35-466F-42AE-87A1-D691849AB8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56" name="Freeform 16">
              <a:extLst>
                <a:ext uri="{FF2B5EF4-FFF2-40B4-BE49-F238E27FC236}">
                  <a16:creationId xmlns:a16="http://schemas.microsoft.com/office/drawing/2014/main" id="{58236F37-6119-45AC-80A0-CD2C311B5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57" name="Freeform 17">
              <a:extLst>
                <a:ext uri="{FF2B5EF4-FFF2-40B4-BE49-F238E27FC236}">
                  <a16:creationId xmlns:a16="http://schemas.microsoft.com/office/drawing/2014/main" id="{F3FDD799-39FE-4D6F-9A64-2F472B2150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58" name="Freeform 18">
              <a:extLst>
                <a:ext uri="{FF2B5EF4-FFF2-40B4-BE49-F238E27FC236}">
                  <a16:creationId xmlns:a16="http://schemas.microsoft.com/office/drawing/2014/main" id="{9820D241-1D49-442C-A95A-00BC1BF9E2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59" name="Freeform 19">
              <a:extLst>
                <a:ext uri="{FF2B5EF4-FFF2-40B4-BE49-F238E27FC236}">
                  <a16:creationId xmlns:a16="http://schemas.microsoft.com/office/drawing/2014/main" id="{EBC2197C-B383-4866-8ABD-74222400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60" name="Freeform 20">
              <a:extLst>
                <a:ext uri="{FF2B5EF4-FFF2-40B4-BE49-F238E27FC236}">
                  <a16:creationId xmlns:a16="http://schemas.microsoft.com/office/drawing/2014/main" id="{404B06AA-FC93-4471-9DE4-56A401E70A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61" name="Freeform 21">
              <a:extLst>
                <a:ext uri="{FF2B5EF4-FFF2-40B4-BE49-F238E27FC236}">
                  <a16:creationId xmlns:a16="http://schemas.microsoft.com/office/drawing/2014/main" id="{E580600C-013F-4FAF-8FB7-4CC0FA80A9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62" name="Freeform 22">
              <a:extLst>
                <a:ext uri="{FF2B5EF4-FFF2-40B4-BE49-F238E27FC236}">
                  <a16:creationId xmlns:a16="http://schemas.microsoft.com/office/drawing/2014/main" id="{9BFCF199-64B2-4AEE-88C4-E954ABF362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87" name="Group 63">
            <a:extLst>
              <a:ext uri="{FF2B5EF4-FFF2-40B4-BE49-F238E27FC236}">
                <a16:creationId xmlns:a16="http://schemas.microsoft.com/office/drawing/2014/main" id="{E312DBA5-56D8-42B2-BA94-28168C2A67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65" name="Freeform 27">
              <a:extLst>
                <a:ext uri="{FF2B5EF4-FFF2-40B4-BE49-F238E27FC236}">
                  <a16:creationId xmlns:a16="http://schemas.microsoft.com/office/drawing/2014/main" id="{7AD46C74-3117-46B0-B267-0F61B57CA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66" name="Freeform 28">
              <a:extLst>
                <a:ext uri="{FF2B5EF4-FFF2-40B4-BE49-F238E27FC236}">
                  <a16:creationId xmlns:a16="http://schemas.microsoft.com/office/drawing/2014/main" id="{8C13B810-9664-45D8-8510-D6ED0ADD7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67" name="Freeform 29">
              <a:extLst>
                <a:ext uri="{FF2B5EF4-FFF2-40B4-BE49-F238E27FC236}">
                  <a16:creationId xmlns:a16="http://schemas.microsoft.com/office/drawing/2014/main" id="{10306E52-A922-4458-BCCE-C3C840CC7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68" name="Freeform 30">
              <a:extLst>
                <a:ext uri="{FF2B5EF4-FFF2-40B4-BE49-F238E27FC236}">
                  <a16:creationId xmlns:a16="http://schemas.microsoft.com/office/drawing/2014/main" id="{CB578819-B7E7-4250-932F-52AE2A2A9A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69" name="Freeform 31">
              <a:extLst>
                <a:ext uri="{FF2B5EF4-FFF2-40B4-BE49-F238E27FC236}">
                  <a16:creationId xmlns:a16="http://schemas.microsoft.com/office/drawing/2014/main" id="{454B9C91-B623-424A-B16E-F764F189D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70" name="Freeform 32">
              <a:extLst>
                <a:ext uri="{FF2B5EF4-FFF2-40B4-BE49-F238E27FC236}">
                  <a16:creationId xmlns:a16="http://schemas.microsoft.com/office/drawing/2014/main" id="{EFD03C4A-8484-41E6-B458-032F1DCA7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71" name="Freeform 33">
              <a:extLst>
                <a:ext uri="{FF2B5EF4-FFF2-40B4-BE49-F238E27FC236}">
                  <a16:creationId xmlns:a16="http://schemas.microsoft.com/office/drawing/2014/main" id="{DDC2F3C3-1D4E-4913-9C5C-F9A65B47E5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72" name="Freeform 34">
              <a:extLst>
                <a:ext uri="{FF2B5EF4-FFF2-40B4-BE49-F238E27FC236}">
                  <a16:creationId xmlns:a16="http://schemas.microsoft.com/office/drawing/2014/main" id="{1E15BCA2-2420-4C53-ADE9-40FBAC2384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73" name="Freeform 35">
              <a:extLst>
                <a:ext uri="{FF2B5EF4-FFF2-40B4-BE49-F238E27FC236}">
                  <a16:creationId xmlns:a16="http://schemas.microsoft.com/office/drawing/2014/main" id="{73D5FBF4-7129-4C51-B603-E3BC33419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74" name="Freeform 36">
              <a:extLst>
                <a:ext uri="{FF2B5EF4-FFF2-40B4-BE49-F238E27FC236}">
                  <a16:creationId xmlns:a16="http://schemas.microsoft.com/office/drawing/2014/main" id="{0165B164-CE2A-494C-88FC-507232B37C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75" name="Freeform 37">
              <a:extLst>
                <a:ext uri="{FF2B5EF4-FFF2-40B4-BE49-F238E27FC236}">
                  <a16:creationId xmlns:a16="http://schemas.microsoft.com/office/drawing/2014/main" id="{87F127E5-B10B-4D18-BCF0-E7C3C7F40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76" name="Freeform 38">
              <a:extLst>
                <a:ext uri="{FF2B5EF4-FFF2-40B4-BE49-F238E27FC236}">
                  <a16:creationId xmlns:a16="http://schemas.microsoft.com/office/drawing/2014/main" id="{FC692D59-F28D-4E42-B435-225F2C6CFA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88" name="Rectangle 77">
            <a:extLst>
              <a:ext uri="{FF2B5EF4-FFF2-40B4-BE49-F238E27FC236}">
                <a16:creationId xmlns:a16="http://schemas.microsoft.com/office/drawing/2014/main" id="{1996130F-9AB5-4DE9-8574-3AF891C5C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9" name="Freeform 11">
            <a:extLst>
              <a:ext uri="{FF2B5EF4-FFF2-40B4-BE49-F238E27FC236}">
                <a16:creationId xmlns:a16="http://schemas.microsoft.com/office/drawing/2014/main" id="{7326F4E6-9131-42DA-97B2-0BA8D1E25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2" name="TextBox 1">
            <a:extLst>
              <a:ext uri="{FF2B5EF4-FFF2-40B4-BE49-F238E27FC236}">
                <a16:creationId xmlns:a16="http://schemas.microsoft.com/office/drawing/2014/main" id="{CF4009F4-E6A2-C46E-B69B-693332CA6554}"/>
              </a:ext>
            </a:extLst>
          </p:cNvPr>
          <p:cNvSpPr txBox="1"/>
          <p:nvPr/>
        </p:nvSpPr>
        <p:spPr>
          <a:xfrm>
            <a:off x="1687669" y="624110"/>
            <a:ext cx="4137059" cy="1280890"/>
          </a:xfrm>
          <a:prstGeom prst="rect">
            <a:avLst/>
          </a:prstGeom>
        </p:spPr>
        <p:txBody>
          <a:bodyPr vert="horz" lIns="91440" tIns="45720" rIns="91440" bIns="45720" rtlCol="0" anchor="t">
            <a:normAutofit/>
          </a:bodyPr>
          <a:lstStyle/>
          <a:p>
            <a:pPr>
              <a:spcBef>
                <a:spcPct val="0"/>
              </a:spcBef>
              <a:spcAft>
                <a:spcPts val="600"/>
              </a:spcAft>
            </a:pPr>
            <a:r>
              <a:rPr lang="en-US" sz="3200" b="1" dirty="0">
                <a:solidFill>
                  <a:schemeClr val="tx1">
                    <a:lumMod val="85000"/>
                    <a:lumOff val="15000"/>
                  </a:schemeClr>
                </a:solidFill>
                <a:latin typeface="+mj-lt"/>
                <a:ea typeface="+mj-ea"/>
                <a:cs typeface="+mj-cs"/>
              </a:rPr>
              <a:t>Check Out</a:t>
            </a:r>
          </a:p>
        </p:txBody>
      </p:sp>
      <p:sp>
        <p:nvSpPr>
          <p:cNvPr id="5" name="TextBox 4">
            <a:extLst>
              <a:ext uri="{FF2B5EF4-FFF2-40B4-BE49-F238E27FC236}">
                <a16:creationId xmlns:a16="http://schemas.microsoft.com/office/drawing/2014/main" id="{E35C22BB-99AF-00E3-184E-5CA7A2127209}"/>
              </a:ext>
            </a:extLst>
          </p:cNvPr>
          <p:cNvSpPr txBox="1"/>
          <p:nvPr/>
        </p:nvSpPr>
        <p:spPr>
          <a:xfrm>
            <a:off x="1683956" y="2133600"/>
            <a:ext cx="4140772" cy="3777622"/>
          </a:xfrm>
          <a:prstGeom prst="rect">
            <a:avLst/>
          </a:prstGeom>
        </p:spPr>
        <p:txBody>
          <a:bodyPr vert="horz" lIns="91440" tIns="45720" rIns="91440" bIns="45720" rtlCol="0">
            <a:normAutofit/>
          </a:bodyPr>
          <a:lstStyle/>
          <a:p>
            <a:pPr marL="285750" indent="-285750">
              <a:spcBef>
                <a:spcPts val="1000"/>
              </a:spcBef>
              <a:buClr>
                <a:schemeClr val="accent1"/>
              </a:buClr>
              <a:buFont typeface="Wingdings 3" charset="2"/>
              <a:buChar char=""/>
            </a:pPr>
            <a:r>
              <a:rPr lang="en-US" dirty="0">
                <a:solidFill>
                  <a:srgbClr val="000000"/>
                </a:solidFill>
              </a:rPr>
              <a:t>Upon opting for the Check Out Module:</a:t>
            </a:r>
          </a:p>
          <a:p>
            <a:pPr marL="285750" indent="-285750">
              <a:spcBef>
                <a:spcPts val="1000"/>
              </a:spcBef>
              <a:buClr>
                <a:schemeClr val="accent1"/>
              </a:buClr>
              <a:buFont typeface="Wingdings 3" charset="2"/>
              <a:buChar char=""/>
            </a:pPr>
            <a:r>
              <a:rPr lang="en-US" dirty="0">
                <a:solidFill>
                  <a:srgbClr val="000000"/>
                </a:solidFill>
              </a:rPr>
              <a:t>The User is asked to put his/her details in the form:</a:t>
            </a:r>
          </a:p>
          <a:p>
            <a:pPr marL="742950" lvl="1" indent="-285750">
              <a:spcBef>
                <a:spcPts val="1000"/>
              </a:spcBef>
              <a:buClr>
                <a:schemeClr val="accent1"/>
              </a:buClr>
              <a:buFont typeface="Wingdings 3" charset="2"/>
              <a:buChar char=""/>
            </a:pPr>
            <a:r>
              <a:rPr lang="en-US" dirty="0">
                <a:solidFill>
                  <a:srgbClr val="000000"/>
                </a:solidFill>
              </a:rPr>
              <a:t>If the given room is reserved under the given name then the user can successfully </a:t>
            </a:r>
          </a:p>
          <a:p>
            <a:pPr marL="742950" lvl="1" indent="-285750">
              <a:spcBef>
                <a:spcPts val="1000"/>
              </a:spcBef>
              <a:buClr>
                <a:schemeClr val="accent1"/>
              </a:buClr>
              <a:buFont typeface="Wingdings 3" charset="2"/>
              <a:buChar char=""/>
            </a:pPr>
            <a:r>
              <a:rPr lang="en-US" dirty="0">
                <a:solidFill>
                  <a:srgbClr val="000000"/>
                </a:solidFill>
              </a:rPr>
              <a:t>Else, the system throws an error and the operation is </a:t>
            </a:r>
            <a:r>
              <a:rPr lang="en-US" dirty="0" err="1">
                <a:solidFill>
                  <a:srgbClr val="000000"/>
                </a:solidFill>
              </a:rPr>
              <a:t>unsuccessfull</a:t>
            </a:r>
            <a:r>
              <a:rPr lang="en-US" dirty="0">
                <a:solidFill>
                  <a:srgbClr val="000000"/>
                </a:solidFill>
              </a:rPr>
              <a:t>.</a:t>
            </a:r>
          </a:p>
        </p:txBody>
      </p:sp>
      <p:pic>
        <p:nvPicPr>
          <p:cNvPr id="6" name="Picture 5">
            <a:extLst>
              <a:ext uri="{FF2B5EF4-FFF2-40B4-BE49-F238E27FC236}">
                <a16:creationId xmlns:a16="http://schemas.microsoft.com/office/drawing/2014/main" id="{4F9B02B8-34A4-D44A-C8EE-D2C8CD17C8F0}"/>
              </a:ext>
            </a:extLst>
          </p:cNvPr>
          <p:cNvPicPr>
            <a:picLocks noChangeAspect="1"/>
          </p:cNvPicPr>
          <p:nvPr/>
        </p:nvPicPr>
        <p:blipFill rotWithShape="1">
          <a:blip r:embed="rId2"/>
          <a:srcRect l="49682" t="28369" r="22868" b="40850"/>
          <a:stretch/>
        </p:blipFill>
        <p:spPr>
          <a:xfrm>
            <a:off x="6870138" y="1905000"/>
            <a:ext cx="3955622" cy="288471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Tree>
    <p:extLst>
      <p:ext uri="{BB962C8B-B14F-4D97-AF65-F5344CB8AC3E}">
        <p14:creationId xmlns:p14="http://schemas.microsoft.com/office/powerpoint/2010/main" val="2637637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7398C59F-5A18-487B-91D6-B955AACF2E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3" name="Freeform 11">
              <a:extLst>
                <a:ext uri="{FF2B5EF4-FFF2-40B4-BE49-F238E27FC236}">
                  <a16:creationId xmlns:a16="http://schemas.microsoft.com/office/drawing/2014/main" id="{0557FAFE-C7C3-47EC-A4F5-9B21663192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4" name="Freeform 12">
              <a:extLst>
                <a:ext uri="{FF2B5EF4-FFF2-40B4-BE49-F238E27FC236}">
                  <a16:creationId xmlns:a16="http://schemas.microsoft.com/office/drawing/2014/main" id="{95BC28FB-3882-4674-9D79-EA58BEB7C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5" name="Freeform 13">
              <a:extLst>
                <a:ext uri="{FF2B5EF4-FFF2-40B4-BE49-F238E27FC236}">
                  <a16:creationId xmlns:a16="http://schemas.microsoft.com/office/drawing/2014/main" id="{9C6EC892-83F9-402F-8552-0AD7C0556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6" name="Freeform 14">
              <a:extLst>
                <a:ext uri="{FF2B5EF4-FFF2-40B4-BE49-F238E27FC236}">
                  <a16:creationId xmlns:a16="http://schemas.microsoft.com/office/drawing/2014/main" id="{18387766-037C-4EF0-8471-D19CBF2A4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7" name="Freeform 15">
              <a:extLst>
                <a:ext uri="{FF2B5EF4-FFF2-40B4-BE49-F238E27FC236}">
                  <a16:creationId xmlns:a16="http://schemas.microsoft.com/office/drawing/2014/main" id="{1E364F38-6F3A-476A-93E6-962EA817C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8" name="Freeform 16">
              <a:extLst>
                <a:ext uri="{FF2B5EF4-FFF2-40B4-BE49-F238E27FC236}">
                  <a16:creationId xmlns:a16="http://schemas.microsoft.com/office/drawing/2014/main" id="{35C335A4-1E67-4293-8BE2-DFB085D4F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9" name="Freeform 17">
              <a:extLst>
                <a:ext uri="{FF2B5EF4-FFF2-40B4-BE49-F238E27FC236}">
                  <a16:creationId xmlns:a16="http://schemas.microsoft.com/office/drawing/2014/main" id="{9A8A0F10-2C98-4297-9F92-5D9553392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20" name="Freeform 18">
              <a:extLst>
                <a:ext uri="{FF2B5EF4-FFF2-40B4-BE49-F238E27FC236}">
                  <a16:creationId xmlns:a16="http://schemas.microsoft.com/office/drawing/2014/main" id="{C3B112A3-006E-4008-A778-DB5F6A09D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21" name="Freeform 19">
              <a:extLst>
                <a:ext uri="{FF2B5EF4-FFF2-40B4-BE49-F238E27FC236}">
                  <a16:creationId xmlns:a16="http://schemas.microsoft.com/office/drawing/2014/main" id="{E5E62767-5C25-4C49-9568-432433A3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22" name="Freeform 20">
              <a:extLst>
                <a:ext uri="{FF2B5EF4-FFF2-40B4-BE49-F238E27FC236}">
                  <a16:creationId xmlns:a16="http://schemas.microsoft.com/office/drawing/2014/main" id="{598EC006-77B1-42BA-B815-66CCB9B170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23" name="Freeform 21">
              <a:extLst>
                <a:ext uri="{FF2B5EF4-FFF2-40B4-BE49-F238E27FC236}">
                  <a16:creationId xmlns:a16="http://schemas.microsoft.com/office/drawing/2014/main" id="{A144ED09-DA06-491D-95A8-AB3DED4329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4" name="Freeform 22">
              <a:extLst>
                <a:ext uri="{FF2B5EF4-FFF2-40B4-BE49-F238E27FC236}">
                  <a16:creationId xmlns:a16="http://schemas.microsoft.com/office/drawing/2014/main" id="{1CB00BD2-11CD-4A38-8F38-02B0D1105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6" name="Group 25">
            <a:extLst>
              <a:ext uri="{FF2B5EF4-FFF2-40B4-BE49-F238E27FC236}">
                <a16:creationId xmlns:a16="http://schemas.microsoft.com/office/drawing/2014/main" id="{520234FB-542E-4550-9C2F-1B56FD41A1C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7" name="Freeform 27">
              <a:extLst>
                <a:ext uri="{FF2B5EF4-FFF2-40B4-BE49-F238E27FC236}">
                  <a16:creationId xmlns:a16="http://schemas.microsoft.com/office/drawing/2014/main" id="{41FCE1F3-DEB3-47CD-90FF-7DABB4AF4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8" name="Freeform 28">
              <a:extLst>
                <a:ext uri="{FF2B5EF4-FFF2-40B4-BE49-F238E27FC236}">
                  <a16:creationId xmlns:a16="http://schemas.microsoft.com/office/drawing/2014/main" id="{5708E488-C19B-452C-B197-6F1C34F6E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9" name="Freeform 29">
              <a:extLst>
                <a:ext uri="{FF2B5EF4-FFF2-40B4-BE49-F238E27FC236}">
                  <a16:creationId xmlns:a16="http://schemas.microsoft.com/office/drawing/2014/main" id="{89D3FD25-890E-4981-A71D-EE796873D7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30" name="Freeform 30">
              <a:extLst>
                <a:ext uri="{FF2B5EF4-FFF2-40B4-BE49-F238E27FC236}">
                  <a16:creationId xmlns:a16="http://schemas.microsoft.com/office/drawing/2014/main" id="{51B5414C-556A-47CB-8EE2-974A85A7A4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31" name="Freeform 31">
              <a:extLst>
                <a:ext uri="{FF2B5EF4-FFF2-40B4-BE49-F238E27FC236}">
                  <a16:creationId xmlns:a16="http://schemas.microsoft.com/office/drawing/2014/main" id="{1C02B20C-2B27-4B75-8AEE-A5D2E2674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32" name="Freeform 32">
              <a:extLst>
                <a:ext uri="{FF2B5EF4-FFF2-40B4-BE49-F238E27FC236}">
                  <a16:creationId xmlns:a16="http://schemas.microsoft.com/office/drawing/2014/main" id="{54427714-F9AA-4F93-BD1D-400F1EA93F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33" name="Freeform 33">
              <a:extLst>
                <a:ext uri="{FF2B5EF4-FFF2-40B4-BE49-F238E27FC236}">
                  <a16:creationId xmlns:a16="http://schemas.microsoft.com/office/drawing/2014/main" id="{28A77D6A-9E81-497F-ABCC-2695BB5ADD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4" name="Freeform 34">
              <a:extLst>
                <a:ext uri="{FF2B5EF4-FFF2-40B4-BE49-F238E27FC236}">
                  <a16:creationId xmlns:a16="http://schemas.microsoft.com/office/drawing/2014/main" id="{2A1533BA-1478-4F7C-8E24-3F3E905050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5" name="Freeform 35">
              <a:extLst>
                <a:ext uri="{FF2B5EF4-FFF2-40B4-BE49-F238E27FC236}">
                  <a16:creationId xmlns:a16="http://schemas.microsoft.com/office/drawing/2014/main" id="{39686201-E633-40FD-A80A-1E28AD52E3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6" name="Freeform 36">
              <a:extLst>
                <a:ext uri="{FF2B5EF4-FFF2-40B4-BE49-F238E27FC236}">
                  <a16:creationId xmlns:a16="http://schemas.microsoft.com/office/drawing/2014/main" id="{76A215C2-F590-4938-810B-F8A79366C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7" name="Freeform 37">
              <a:extLst>
                <a:ext uri="{FF2B5EF4-FFF2-40B4-BE49-F238E27FC236}">
                  <a16:creationId xmlns:a16="http://schemas.microsoft.com/office/drawing/2014/main" id="{85F418E7-330D-4002-8EC8-33C1A897FF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8" name="Freeform 38">
              <a:extLst>
                <a:ext uri="{FF2B5EF4-FFF2-40B4-BE49-F238E27FC236}">
                  <a16:creationId xmlns:a16="http://schemas.microsoft.com/office/drawing/2014/main" id="{8FFE669A-54C9-4436-9566-C5A90F16D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40" name="Rectangle 39">
            <a:extLst>
              <a:ext uri="{FF2B5EF4-FFF2-40B4-BE49-F238E27FC236}">
                <a16:creationId xmlns:a16="http://schemas.microsoft.com/office/drawing/2014/main" id="{DE91395A-2D18-4AF6-A0AC-AAA7189FE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42" name="Freeform 11">
            <a:extLst>
              <a:ext uri="{FF2B5EF4-FFF2-40B4-BE49-F238E27FC236}">
                <a16:creationId xmlns:a16="http://schemas.microsoft.com/office/drawing/2014/main" id="{A57352BE-A213-4040-BE8E-D4A925AD9D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useBgFill="1">
        <p:nvSpPr>
          <p:cNvPr id="44" name="Rectangle 43">
            <a:extLst>
              <a:ext uri="{FF2B5EF4-FFF2-40B4-BE49-F238E27FC236}">
                <a16:creationId xmlns:a16="http://schemas.microsoft.com/office/drawing/2014/main" id="{2B258D2B-6AC3-4B3A-A87C-FD7E65178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Picture 6">
            <a:extLst>
              <a:ext uri="{FF2B5EF4-FFF2-40B4-BE49-F238E27FC236}">
                <a16:creationId xmlns:a16="http://schemas.microsoft.com/office/drawing/2014/main" id="{EF64C676-54FB-03A6-918B-11E23A1BF321}"/>
              </a:ext>
            </a:extLst>
          </p:cNvPr>
          <p:cNvPicPr>
            <a:picLocks noChangeAspect="1"/>
          </p:cNvPicPr>
          <p:nvPr/>
        </p:nvPicPr>
        <p:blipFill rotWithShape="1">
          <a:blip r:embed="rId2">
            <a:extLst>
              <a:ext uri="{28A0092B-C50C-407E-A947-70E740481C1C}">
                <a14:useLocalDpi xmlns:a14="http://schemas.microsoft.com/office/drawing/2010/main" val="0"/>
              </a:ext>
            </a:extLst>
          </a:blip>
          <a:srcRect t="5447" r="-1" b="4012"/>
          <a:stretch/>
        </p:blipFill>
        <p:spPr>
          <a:xfrm>
            <a:off x="1" y="10"/>
            <a:ext cx="6400799" cy="6857990"/>
          </a:xfrm>
          <a:prstGeom prst="rect">
            <a:avLst/>
          </a:prstGeom>
          <a:solidFill>
            <a:srgbClr val="FFFFFF">
              <a:shade val="85000"/>
              <a:alpha val="80000"/>
            </a:srgbClr>
          </a:solidFill>
        </p:spPr>
      </p:pic>
      <p:sp>
        <p:nvSpPr>
          <p:cNvPr id="46" name="Freeform 5">
            <a:extLst>
              <a:ext uri="{FF2B5EF4-FFF2-40B4-BE49-F238E27FC236}">
                <a16:creationId xmlns:a16="http://schemas.microsoft.com/office/drawing/2014/main" id="{8D55DD8B-9BF9-4B91-A22D-2D3F2AEFF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78FBBBBA-955C-547E-9161-09985D7AEAA1}"/>
              </a:ext>
            </a:extLst>
          </p:cNvPr>
          <p:cNvSpPr txBox="1"/>
          <p:nvPr/>
        </p:nvSpPr>
        <p:spPr>
          <a:xfrm>
            <a:off x="6739472" y="1694179"/>
            <a:ext cx="4871504" cy="4181305"/>
          </a:xfrm>
          <a:prstGeom prst="rect">
            <a:avLst/>
          </a:prstGeom>
        </p:spPr>
        <p:txBody>
          <a:bodyPr vert="horz" lIns="91440" tIns="45720" rIns="91440" bIns="45720" rtlCol="0">
            <a:normAutofit fontScale="77500" lnSpcReduction="20000"/>
          </a:bodyPr>
          <a:lstStyle/>
          <a:p>
            <a:pPr>
              <a:lnSpc>
                <a:spcPct val="90000"/>
              </a:lnSpc>
              <a:spcBef>
                <a:spcPts val="1000"/>
              </a:spcBef>
              <a:buClr>
                <a:schemeClr val="accent1"/>
              </a:buClr>
              <a:buFont typeface="Wingdings 3" charset="2"/>
              <a:buChar char=""/>
            </a:pPr>
            <a:r>
              <a:rPr lang="en-US" sz="2000" dirty="0">
                <a:solidFill>
                  <a:schemeClr val="tx1">
                    <a:lumMod val="95000"/>
                    <a:lumOff val="5000"/>
                  </a:schemeClr>
                </a:solidFill>
              </a:rPr>
              <a:t>The Hotel Booking Management System has vast potential for future development and expansion. The system can be enhanced with additional features, such as integrating with online payment gateways, adding multiple language support, and providing recommendations for local tourist attractions. The system can also be made more flexible and customizable to cater to the specific needs of different types of hotels. Moreover, with the rise of artificial intelligence and machine learning, the system can be improved to offer personalized recommendations and insights to guests. The project can also be extended to a mobile application, allowing guests to book rooms on-the-go, and to offer loyalty programs for frequent guests. In conclusion, the future scope of the Hotel Booking Management System is vast, and with continuous development and innovation, it can become a game-changer for the hospitality industry.</a:t>
            </a:r>
          </a:p>
        </p:txBody>
      </p:sp>
      <p:sp>
        <p:nvSpPr>
          <p:cNvPr id="8" name="TextBox 7">
            <a:extLst>
              <a:ext uri="{FF2B5EF4-FFF2-40B4-BE49-F238E27FC236}">
                <a16:creationId xmlns:a16="http://schemas.microsoft.com/office/drawing/2014/main" id="{57E854F9-A4C1-D793-D5C4-373FD59A6DDA}"/>
              </a:ext>
            </a:extLst>
          </p:cNvPr>
          <p:cNvSpPr txBox="1"/>
          <p:nvPr/>
        </p:nvSpPr>
        <p:spPr>
          <a:xfrm>
            <a:off x="849875" y="925286"/>
            <a:ext cx="6508868" cy="461665"/>
          </a:xfrm>
          <a:prstGeom prst="rect">
            <a:avLst/>
          </a:prstGeom>
          <a:noFill/>
        </p:spPr>
        <p:txBody>
          <a:bodyPr wrap="square" rtlCol="0">
            <a:spAutoFit/>
          </a:bodyPr>
          <a:lstStyle/>
          <a:p>
            <a:r>
              <a:rPr lang="en-US" sz="2400" b="1" dirty="0"/>
              <a:t>Future of Hotel Booking Management</a:t>
            </a:r>
          </a:p>
        </p:txBody>
      </p:sp>
    </p:spTree>
    <p:extLst>
      <p:ext uri="{BB962C8B-B14F-4D97-AF65-F5344CB8AC3E}">
        <p14:creationId xmlns:p14="http://schemas.microsoft.com/office/powerpoint/2010/main" val="1204162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FBBBBA-955C-547E-9161-09985D7AEAA1}"/>
              </a:ext>
            </a:extLst>
          </p:cNvPr>
          <p:cNvSpPr txBox="1"/>
          <p:nvPr/>
        </p:nvSpPr>
        <p:spPr>
          <a:xfrm>
            <a:off x="1126156" y="721895"/>
            <a:ext cx="4839215" cy="523220"/>
          </a:xfrm>
          <a:prstGeom prst="rect">
            <a:avLst/>
          </a:prstGeom>
          <a:noFill/>
        </p:spPr>
        <p:txBody>
          <a:bodyPr wrap="square">
            <a:spAutoFit/>
          </a:bodyPr>
          <a:lstStyle/>
          <a:p>
            <a:r>
              <a:rPr lang="en-US" sz="2800" b="1">
                <a:solidFill>
                  <a:srgbClr val="C00000"/>
                </a:solidFill>
                <a:latin typeface="Calibri" panose="020F0502020204030204" pitchFamily="34" charset="0"/>
                <a:cs typeface="Calibri" panose="020F0502020204030204" pitchFamily="34" charset="0"/>
              </a:rPr>
              <a:t>      </a:t>
            </a:r>
            <a:r>
              <a:rPr lang="en-US" sz="2800" b="1" u="sng">
                <a:solidFill>
                  <a:srgbClr val="C00000"/>
                </a:solidFill>
                <a:latin typeface="Calibri" panose="020F0502020204030204" pitchFamily="34" charset="0"/>
                <a:cs typeface="Calibri" panose="020F0502020204030204" pitchFamily="34" charset="0"/>
              </a:rPr>
              <a:t>Future Scope</a:t>
            </a:r>
            <a:endParaRPr lang="en-US" sz="2800" b="1" u="sng" dirty="0">
              <a:solidFill>
                <a:srgbClr val="C00000"/>
              </a:solidFill>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5D5D4818-005B-731B-39FA-8D882AF51070}"/>
              </a:ext>
            </a:extLst>
          </p:cNvPr>
          <p:cNvSpPr txBox="1"/>
          <p:nvPr/>
        </p:nvSpPr>
        <p:spPr>
          <a:xfrm>
            <a:off x="1458686" y="1545771"/>
            <a:ext cx="5170714" cy="3970318"/>
          </a:xfrm>
          <a:prstGeom prst="rect">
            <a:avLst/>
          </a:prstGeom>
          <a:noFill/>
        </p:spPr>
        <p:txBody>
          <a:bodyPr wrap="square" rtlCol="0">
            <a:spAutoFit/>
          </a:bodyPr>
          <a:lstStyle/>
          <a:p>
            <a:pPr marL="285750" indent="-285750">
              <a:buFont typeface="Arial" panose="020B0604020202020204" pitchFamily="34" charset="0"/>
              <a:buChar char="•"/>
            </a:pPr>
            <a:r>
              <a:rPr lang="en-US">
                <a:latin typeface="Calibri" panose="020F0502020204030204" pitchFamily="34" charset="0"/>
                <a:cs typeface="Calibri" panose="020F0502020204030204" pitchFamily="34" charset="0"/>
              </a:rPr>
              <a:t>Database can be integrated into this application for secure handling of the data.</a:t>
            </a:r>
          </a:p>
          <a:p>
            <a:pPr marL="285750" indent="-285750">
              <a:buFont typeface="Arial" panose="020B0604020202020204" pitchFamily="34" charset="0"/>
              <a:buChar char="•"/>
            </a:pPr>
            <a:r>
              <a:rPr lang="en-US">
                <a:latin typeface="Calibri" panose="020F0502020204030204" pitchFamily="34" charset="0"/>
                <a:cs typeface="Calibri" panose="020F0502020204030204" pitchFamily="34" charset="0"/>
              </a:rPr>
              <a:t>The UI/UX experience can be enhanced for more user interaction.</a:t>
            </a:r>
          </a:p>
          <a:p>
            <a:pPr marL="285750" indent="-285750">
              <a:buFont typeface="Arial" panose="020B0604020202020204" pitchFamily="34" charset="0"/>
              <a:buChar char="•"/>
            </a:pPr>
            <a:r>
              <a:rPr lang="en-US">
                <a:latin typeface="Calibri" panose="020F0502020204030204" pitchFamily="34" charset="0"/>
                <a:cs typeface="Calibri" panose="020F0502020204030204" pitchFamily="34" charset="0"/>
              </a:rPr>
              <a:t>More services could be included to make the user feel more comfortable.</a:t>
            </a:r>
          </a:p>
          <a:p>
            <a:pPr>
              <a:buFont typeface="Arial" panose="020B0604020202020204" pitchFamily="34" charset="0"/>
              <a:buChar char="•"/>
            </a:pPr>
            <a:r>
              <a:rPr lang="en-IN">
                <a:effectLst/>
                <a:latin typeface="Helvetica" pitchFamily="2" charset="0"/>
              </a:rPr>
              <a:t> Demonstrate functionality that allows users   to:</a:t>
            </a:r>
          </a:p>
          <a:p>
            <a:pPr lvl="1">
              <a:buFont typeface="Arial" panose="020B0604020202020204" pitchFamily="34" charset="0"/>
              <a:buChar char="•"/>
            </a:pPr>
            <a:r>
              <a:rPr lang="en-IN">
                <a:latin typeface="Helvetica" pitchFamily="2" charset="0"/>
              </a:rPr>
              <a:t>   </a:t>
            </a:r>
            <a:r>
              <a:rPr lang="en-IN">
                <a:effectLst/>
                <a:latin typeface="Helvetica" pitchFamily="2" charset="0"/>
              </a:rPr>
              <a:t>Login</a:t>
            </a:r>
            <a:endParaRPr lang="en-US">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US">
                <a:latin typeface="Calibri" panose="020F0502020204030204" pitchFamily="34" charset="0"/>
                <a:cs typeface="Calibri" panose="020F0502020204030204" pitchFamily="34" charset="0"/>
              </a:rPr>
              <a:t>How customers make bookings for a specific room</a:t>
            </a:r>
          </a:p>
          <a:p>
            <a:pPr marL="742950" lvl="1" indent="-285750">
              <a:buFont typeface="Arial" panose="020B0604020202020204" pitchFamily="34" charset="0"/>
              <a:buChar char="•"/>
            </a:pPr>
            <a:r>
              <a:rPr lang="en-US">
                <a:latin typeface="Calibri" panose="020F0502020204030204" pitchFamily="34" charset="0"/>
                <a:cs typeface="Calibri" panose="020F0502020204030204" pitchFamily="34" charset="0"/>
              </a:rPr>
              <a:t>﻿Make a booking for a specific room</a:t>
            </a:r>
          </a:p>
          <a:p>
            <a:pPr marL="742950" lvl="1" indent="-285750">
              <a:buFont typeface="Arial" panose="020B0604020202020204" pitchFamily="34" charset="0"/>
              <a:buChar char="•"/>
            </a:pPr>
            <a:r>
              <a:rPr lang="en-US">
                <a:latin typeface="Calibri" panose="020F0502020204030204" pitchFamily="34" charset="0"/>
                <a:cs typeface="Calibri" panose="020F0502020204030204" pitchFamily="34" charset="0"/>
              </a:rPr>
              <a:t>﻿Register users that don't currently have an account</a:t>
            </a:r>
          </a:p>
          <a:p>
            <a:pPr marL="742950" lvl="1" indent="-285750">
              <a:buFont typeface="Arial" panose="020B0604020202020204" pitchFamily="34" charset="0"/>
              <a:buChar char="•"/>
            </a:pPr>
            <a:r>
              <a:rPr lang="en-US">
                <a:latin typeface="Calibri" panose="020F0502020204030204" pitchFamily="34" charset="0"/>
                <a:cs typeface="Calibri" panose="020F0502020204030204" pitchFamily="34" charset="0"/>
              </a:rPr>
              <a:t>﻿Search functionality</a:t>
            </a:r>
            <a:endParaRPr lang="en-US" dirty="0">
              <a:latin typeface="Calibri" panose="020F0502020204030204" pitchFamily="34" charset="0"/>
              <a:cs typeface="Calibri" panose="020F0502020204030204" pitchFamily="34" charset="0"/>
            </a:endParaRPr>
          </a:p>
        </p:txBody>
      </p:sp>
      <p:pic>
        <p:nvPicPr>
          <p:cNvPr id="1026" name="Picture 2" descr="The Grand Budapest Hotel | Watch the Movie on HBO | HBO.com">
            <a:extLst>
              <a:ext uri="{FF2B5EF4-FFF2-40B4-BE49-F238E27FC236}">
                <a16:creationId xmlns:a16="http://schemas.microsoft.com/office/drawing/2014/main" id="{B95FAC31-3C46-C120-C55C-61A45CEC6A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3058" y="1197846"/>
            <a:ext cx="4626428" cy="4612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4134888"/>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1092</TotalTime>
  <Words>812</Words>
  <Application>Microsoft Office PowerPoint</Application>
  <PresentationFormat>Widescreen</PresentationFormat>
  <Paragraphs>49</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Algerian</vt:lpstr>
      <vt:lpstr>Arial</vt:lpstr>
      <vt:lpstr>Calibri</vt:lpstr>
      <vt:lpstr>Century Gothic</vt:lpstr>
      <vt:lpstr>Helvetica</vt:lpstr>
      <vt:lpstr>Wingdings 3</vt:lpstr>
      <vt:lpstr>Wisp</vt:lpstr>
      <vt:lpstr>        HotelStream lining Hospitality: Automating Hotel Management System for Enhanced Customer Experience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CHATTING APPLICATION</dc:title>
  <dc:creator>Srinivas Mamidipaka</dc:creator>
  <cp:lastModifiedBy>Arjun Sharma</cp:lastModifiedBy>
  <cp:revision>7</cp:revision>
  <dcterms:created xsi:type="dcterms:W3CDTF">2023-04-19T14:34:45Z</dcterms:created>
  <dcterms:modified xsi:type="dcterms:W3CDTF">2023-04-21T10:35:01Z</dcterms:modified>
</cp:coreProperties>
</file>

<file path=docProps/thumbnail.jpeg>
</file>